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</p:sldMasterIdLst>
  <p:notesMasterIdLst>
    <p:notesMasterId r:id="rId209"/>
  </p:notesMasterIdLst>
  <p:sldIdLst>
    <p:sldId id="256" r:id="rId2"/>
    <p:sldId id="479" r:id="rId3"/>
    <p:sldId id="480" r:id="rId4"/>
    <p:sldId id="481" r:id="rId5"/>
    <p:sldId id="482" r:id="rId6"/>
    <p:sldId id="449" r:id="rId7"/>
    <p:sldId id="287" r:id="rId8"/>
    <p:sldId id="288" r:id="rId9"/>
    <p:sldId id="289" r:id="rId10"/>
    <p:sldId id="290" r:id="rId11"/>
    <p:sldId id="286" r:id="rId12"/>
    <p:sldId id="302" r:id="rId13"/>
    <p:sldId id="301" r:id="rId14"/>
    <p:sldId id="291" r:id="rId15"/>
    <p:sldId id="300" r:id="rId16"/>
    <p:sldId id="293" r:id="rId17"/>
    <p:sldId id="488" r:id="rId18"/>
    <p:sldId id="523" r:id="rId19"/>
    <p:sldId id="313" r:id="rId20"/>
    <p:sldId id="295" r:id="rId21"/>
    <p:sldId id="292" r:id="rId22"/>
    <p:sldId id="294" r:id="rId23"/>
    <p:sldId id="297" r:id="rId24"/>
    <p:sldId id="298" r:id="rId25"/>
    <p:sldId id="296" r:id="rId26"/>
    <p:sldId id="524" r:id="rId27"/>
    <p:sldId id="299" r:id="rId28"/>
    <p:sldId id="483" r:id="rId29"/>
    <p:sldId id="303" r:id="rId30"/>
    <p:sldId id="525" r:id="rId31"/>
    <p:sldId id="304" r:id="rId32"/>
    <p:sldId id="305" r:id="rId33"/>
    <p:sldId id="306" r:id="rId34"/>
    <p:sldId id="307" r:id="rId35"/>
    <p:sldId id="308" r:id="rId36"/>
    <p:sldId id="309" r:id="rId37"/>
    <p:sldId id="311" r:id="rId38"/>
    <p:sldId id="526" r:id="rId39"/>
    <p:sldId id="310" r:id="rId40"/>
    <p:sldId id="352" r:id="rId41"/>
    <p:sldId id="353" r:id="rId42"/>
    <p:sldId id="554" r:id="rId43"/>
    <p:sldId id="314" r:id="rId44"/>
    <p:sldId id="317" r:id="rId45"/>
    <p:sldId id="315" r:id="rId46"/>
    <p:sldId id="312" r:id="rId47"/>
    <p:sldId id="318" r:id="rId48"/>
    <p:sldId id="321" r:id="rId49"/>
    <p:sldId id="386" r:id="rId50"/>
    <p:sldId id="454" r:id="rId51"/>
    <p:sldId id="555" r:id="rId52"/>
    <p:sldId id="556" r:id="rId53"/>
    <p:sldId id="557" r:id="rId54"/>
    <p:sldId id="325" r:id="rId55"/>
    <p:sldId id="322" r:id="rId56"/>
    <p:sldId id="387" r:id="rId57"/>
    <p:sldId id="323" r:id="rId58"/>
    <p:sldId id="324" r:id="rId59"/>
    <p:sldId id="508" r:id="rId60"/>
    <p:sldId id="509" r:id="rId61"/>
    <p:sldId id="510" r:id="rId62"/>
    <p:sldId id="511" r:id="rId63"/>
    <p:sldId id="332" r:id="rId64"/>
    <p:sldId id="520" r:id="rId65"/>
    <p:sldId id="330" r:id="rId66"/>
    <p:sldId id="333" r:id="rId67"/>
    <p:sldId id="354" r:id="rId68"/>
    <p:sldId id="451" r:id="rId69"/>
    <p:sldId id="336" r:id="rId70"/>
    <p:sldId id="337" r:id="rId71"/>
    <p:sldId id="335" r:id="rId72"/>
    <p:sldId id="339" r:id="rId73"/>
    <p:sldId id="373" r:id="rId74"/>
    <p:sldId id="374" r:id="rId75"/>
    <p:sldId id="334" r:id="rId76"/>
    <p:sldId id="340" r:id="rId77"/>
    <p:sldId id="341" r:id="rId78"/>
    <p:sldId id="515" r:id="rId79"/>
    <p:sldId id="527" r:id="rId80"/>
    <p:sldId id="452" r:id="rId81"/>
    <p:sldId id="356" r:id="rId82"/>
    <p:sldId id="360" r:id="rId83"/>
    <p:sldId id="331" r:id="rId84"/>
    <p:sldId id="342" r:id="rId85"/>
    <p:sldId id="343" r:id="rId86"/>
    <p:sldId id="346" r:id="rId87"/>
    <p:sldId id="338" r:id="rId88"/>
    <p:sldId id="344" r:id="rId89"/>
    <p:sldId id="358" r:id="rId90"/>
    <p:sldId id="516" r:id="rId91"/>
    <p:sldId id="361" r:id="rId92"/>
    <p:sldId id="345" r:id="rId93"/>
    <p:sldId id="359" r:id="rId94"/>
    <p:sldId id="517" r:id="rId95"/>
    <p:sldId id="411" r:id="rId96"/>
    <p:sldId id="347" r:id="rId97"/>
    <p:sldId id="348" r:id="rId98"/>
    <p:sldId id="362" r:id="rId99"/>
    <p:sldId id="507" r:id="rId100"/>
    <p:sldId id="536" r:id="rId101"/>
    <p:sldId id="375" r:id="rId102"/>
    <p:sldId id="376" r:id="rId103"/>
    <p:sldId id="388" r:id="rId104"/>
    <p:sldId id="389" r:id="rId105"/>
    <p:sldId id="390" r:id="rId106"/>
    <p:sldId id="377" r:id="rId107"/>
    <p:sldId id="378" r:id="rId108"/>
    <p:sldId id="379" r:id="rId109"/>
    <p:sldId id="380" r:id="rId110"/>
    <p:sldId id="531" r:id="rId111"/>
    <p:sldId id="532" r:id="rId112"/>
    <p:sldId id="533" r:id="rId113"/>
    <p:sldId id="534" r:id="rId114"/>
    <p:sldId id="535" r:id="rId115"/>
    <p:sldId id="349" r:id="rId116"/>
    <p:sldId id="391" r:id="rId117"/>
    <p:sldId id="350" r:id="rId118"/>
    <p:sldId id="351" r:id="rId119"/>
    <p:sldId id="365" r:id="rId120"/>
    <p:sldId id="539" r:id="rId121"/>
    <p:sldId id="366" r:id="rId122"/>
    <p:sldId id="540" r:id="rId123"/>
    <p:sldId id="363" r:id="rId124"/>
    <p:sldId id="364" r:id="rId125"/>
    <p:sldId id="541" r:id="rId126"/>
    <p:sldId id="367" r:id="rId127"/>
    <p:sldId id="368" r:id="rId128"/>
    <p:sldId id="369" r:id="rId129"/>
    <p:sldId id="370" r:id="rId130"/>
    <p:sldId id="543" r:id="rId131"/>
    <p:sldId id="513" r:id="rId132"/>
    <p:sldId id="392" r:id="rId133"/>
    <p:sldId id="529" r:id="rId134"/>
    <p:sldId id="394" r:id="rId135"/>
    <p:sldId id="371" r:id="rId136"/>
    <p:sldId id="381" r:id="rId137"/>
    <p:sldId id="396" r:id="rId138"/>
    <p:sldId id="383" r:id="rId139"/>
    <p:sldId id="382" r:id="rId140"/>
    <p:sldId id="397" r:id="rId141"/>
    <p:sldId id="372" r:id="rId142"/>
    <p:sldId id="544" r:id="rId143"/>
    <p:sldId id="550" r:id="rId144"/>
    <p:sldId id="530" r:id="rId145"/>
    <p:sldId id="400" r:id="rId146"/>
    <p:sldId id="384" r:id="rId147"/>
    <p:sldId id="385" r:id="rId148"/>
    <p:sldId id="398" r:id="rId149"/>
    <p:sldId id="399" r:id="rId150"/>
    <p:sldId id="545" r:id="rId151"/>
    <p:sldId id="551" r:id="rId152"/>
    <p:sldId id="402" r:id="rId153"/>
    <p:sldId id="547" r:id="rId154"/>
    <p:sldId id="552" r:id="rId155"/>
    <p:sldId id="553" r:id="rId156"/>
    <p:sldId id="403" r:id="rId157"/>
    <p:sldId id="546" r:id="rId158"/>
    <p:sldId id="401" r:id="rId159"/>
    <p:sldId id="393" r:id="rId160"/>
    <p:sldId id="395" r:id="rId161"/>
    <p:sldId id="404" r:id="rId162"/>
    <p:sldId id="406" r:id="rId163"/>
    <p:sldId id="405" r:id="rId164"/>
    <p:sldId id="407" r:id="rId165"/>
    <p:sldId id="408" r:id="rId166"/>
    <p:sldId id="548" r:id="rId167"/>
    <p:sldId id="549" r:id="rId168"/>
    <p:sldId id="450" r:id="rId169"/>
    <p:sldId id="412" r:id="rId170"/>
    <p:sldId id="413" r:id="rId171"/>
    <p:sldId id="414" r:id="rId172"/>
    <p:sldId id="415" r:id="rId173"/>
    <p:sldId id="416" r:id="rId174"/>
    <p:sldId id="417" r:id="rId175"/>
    <p:sldId id="418" r:id="rId176"/>
    <p:sldId id="419" r:id="rId177"/>
    <p:sldId id="420" r:id="rId178"/>
    <p:sldId id="421" r:id="rId179"/>
    <p:sldId id="422" r:id="rId180"/>
    <p:sldId id="423" r:id="rId181"/>
    <p:sldId id="424" r:id="rId182"/>
    <p:sldId id="425" r:id="rId183"/>
    <p:sldId id="426" r:id="rId184"/>
    <p:sldId id="427" r:id="rId185"/>
    <p:sldId id="428" r:id="rId186"/>
    <p:sldId id="429" r:id="rId187"/>
    <p:sldId id="430" r:id="rId188"/>
    <p:sldId id="431" r:id="rId189"/>
    <p:sldId id="432" r:id="rId190"/>
    <p:sldId id="433" r:id="rId191"/>
    <p:sldId id="434" r:id="rId192"/>
    <p:sldId id="435" r:id="rId193"/>
    <p:sldId id="436" r:id="rId194"/>
    <p:sldId id="437" r:id="rId195"/>
    <p:sldId id="438" r:id="rId196"/>
    <p:sldId id="439" r:id="rId197"/>
    <p:sldId id="440" r:id="rId198"/>
    <p:sldId id="441" r:id="rId199"/>
    <p:sldId id="442" r:id="rId200"/>
    <p:sldId id="443" r:id="rId201"/>
    <p:sldId id="444" r:id="rId202"/>
    <p:sldId id="445" r:id="rId203"/>
    <p:sldId id="446" r:id="rId204"/>
    <p:sldId id="447" r:id="rId205"/>
    <p:sldId id="448" r:id="rId206"/>
    <p:sldId id="453" r:id="rId207"/>
    <p:sldId id="277" r:id="rId208"/>
  </p:sldIdLst>
  <p:sldSz cx="12192000" cy="6858000"/>
  <p:notesSz cx="6648450" cy="978217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1CBDB88-878D-4599-8C3A-EA59C41D69D0}">
          <p14:sldIdLst>
            <p14:sldId id="256"/>
            <p14:sldId id="479"/>
            <p14:sldId id="480"/>
            <p14:sldId id="481"/>
            <p14:sldId id="482"/>
          </p14:sldIdLst>
        </p14:section>
        <p14:section name="真题复习" id="{105CE25A-83C1-438A-ACAE-D5CFC755B44F}">
          <p14:sldIdLst>
            <p14:sldId id="449"/>
            <p14:sldId id="287"/>
            <p14:sldId id="288"/>
            <p14:sldId id="289"/>
            <p14:sldId id="290"/>
            <p14:sldId id="286"/>
            <p14:sldId id="302"/>
            <p14:sldId id="301"/>
            <p14:sldId id="291"/>
            <p14:sldId id="300"/>
            <p14:sldId id="293"/>
            <p14:sldId id="488"/>
            <p14:sldId id="523"/>
            <p14:sldId id="313"/>
            <p14:sldId id="295"/>
            <p14:sldId id="292"/>
            <p14:sldId id="294"/>
            <p14:sldId id="297"/>
            <p14:sldId id="298"/>
            <p14:sldId id="296"/>
            <p14:sldId id="524"/>
            <p14:sldId id="299"/>
            <p14:sldId id="483"/>
            <p14:sldId id="303"/>
            <p14:sldId id="525"/>
            <p14:sldId id="304"/>
            <p14:sldId id="305"/>
            <p14:sldId id="306"/>
            <p14:sldId id="307"/>
            <p14:sldId id="308"/>
            <p14:sldId id="309"/>
            <p14:sldId id="311"/>
            <p14:sldId id="526"/>
            <p14:sldId id="310"/>
            <p14:sldId id="352"/>
            <p14:sldId id="353"/>
            <p14:sldId id="554"/>
            <p14:sldId id="314"/>
            <p14:sldId id="317"/>
            <p14:sldId id="315"/>
            <p14:sldId id="312"/>
            <p14:sldId id="318"/>
            <p14:sldId id="321"/>
            <p14:sldId id="386"/>
            <p14:sldId id="454"/>
            <p14:sldId id="555"/>
            <p14:sldId id="556"/>
            <p14:sldId id="557"/>
            <p14:sldId id="325"/>
            <p14:sldId id="322"/>
            <p14:sldId id="387"/>
            <p14:sldId id="323"/>
            <p14:sldId id="324"/>
            <p14:sldId id="508"/>
            <p14:sldId id="509"/>
            <p14:sldId id="510"/>
            <p14:sldId id="511"/>
            <p14:sldId id="332"/>
            <p14:sldId id="520"/>
            <p14:sldId id="330"/>
            <p14:sldId id="333"/>
            <p14:sldId id="354"/>
            <p14:sldId id="451"/>
            <p14:sldId id="336"/>
            <p14:sldId id="337"/>
            <p14:sldId id="335"/>
            <p14:sldId id="339"/>
            <p14:sldId id="373"/>
            <p14:sldId id="374"/>
            <p14:sldId id="334"/>
            <p14:sldId id="340"/>
            <p14:sldId id="341"/>
            <p14:sldId id="515"/>
            <p14:sldId id="527"/>
            <p14:sldId id="452"/>
            <p14:sldId id="356"/>
            <p14:sldId id="360"/>
            <p14:sldId id="331"/>
            <p14:sldId id="342"/>
            <p14:sldId id="343"/>
            <p14:sldId id="346"/>
            <p14:sldId id="338"/>
            <p14:sldId id="344"/>
            <p14:sldId id="358"/>
            <p14:sldId id="516"/>
            <p14:sldId id="361"/>
            <p14:sldId id="345"/>
            <p14:sldId id="359"/>
            <p14:sldId id="517"/>
            <p14:sldId id="411"/>
            <p14:sldId id="347"/>
            <p14:sldId id="348"/>
            <p14:sldId id="362"/>
            <p14:sldId id="507"/>
            <p14:sldId id="536"/>
            <p14:sldId id="375"/>
            <p14:sldId id="376"/>
            <p14:sldId id="388"/>
            <p14:sldId id="389"/>
            <p14:sldId id="390"/>
            <p14:sldId id="377"/>
            <p14:sldId id="378"/>
            <p14:sldId id="379"/>
            <p14:sldId id="380"/>
            <p14:sldId id="531"/>
            <p14:sldId id="532"/>
            <p14:sldId id="533"/>
            <p14:sldId id="534"/>
            <p14:sldId id="535"/>
            <p14:sldId id="349"/>
            <p14:sldId id="391"/>
            <p14:sldId id="350"/>
            <p14:sldId id="351"/>
            <p14:sldId id="365"/>
            <p14:sldId id="539"/>
            <p14:sldId id="366"/>
            <p14:sldId id="540"/>
            <p14:sldId id="363"/>
            <p14:sldId id="364"/>
            <p14:sldId id="541"/>
            <p14:sldId id="367"/>
            <p14:sldId id="368"/>
            <p14:sldId id="369"/>
            <p14:sldId id="370"/>
            <p14:sldId id="543"/>
            <p14:sldId id="513"/>
            <p14:sldId id="392"/>
            <p14:sldId id="529"/>
            <p14:sldId id="394"/>
            <p14:sldId id="371"/>
            <p14:sldId id="381"/>
            <p14:sldId id="396"/>
            <p14:sldId id="383"/>
            <p14:sldId id="382"/>
            <p14:sldId id="397"/>
            <p14:sldId id="372"/>
            <p14:sldId id="544"/>
            <p14:sldId id="550"/>
            <p14:sldId id="530"/>
            <p14:sldId id="400"/>
            <p14:sldId id="384"/>
            <p14:sldId id="385"/>
            <p14:sldId id="398"/>
            <p14:sldId id="399"/>
            <p14:sldId id="545"/>
            <p14:sldId id="551"/>
            <p14:sldId id="402"/>
            <p14:sldId id="547"/>
            <p14:sldId id="552"/>
            <p14:sldId id="553"/>
            <p14:sldId id="403"/>
            <p14:sldId id="546"/>
            <p14:sldId id="401"/>
            <p14:sldId id="393"/>
            <p14:sldId id="395"/>
            <p14:sldId id="404"/>
            <p14:sldId id="406"/>
            <p14:sldId id="405"/>
            <p14:sldId id="407"/>
            <p14:sldId id="408"/>
            <p14:sldId id="548"/>
            <p14:sldId id="549"/>
          </p14:sldIdLst>
        </p14:section>
        <p14:section name="代码复习" id="{B0F7C47D-CF59-4380-B65D-3E92006A101B}">
          <p14:sldIdLst>
            <p14:sldId id="450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53"/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1">
          <p15:clr>
            <a:srgbClr val="A4A3A4"/>
          </p15:clr>
        </p15:guide>
        <p15:guide id="2" pos="209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030305"/>
    <a:srgbClr val="EA2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9982" autoAdjust="0"/>
    <p:restoredTop sz="81438" autoAdjust="0"/>
  </p:normalViewPr>
  <p:slideViewPr>
    <p:cSldViewPr>
      <p:cViewPr varScale="1">
        <p:scale>
          <a:sx n="86" d="100"/>
          <a:sy n="86" d="100"/>
        </p:scale>
        <p:origin x="600" y="4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69789"/>
    </p:cViewPr>
  </p:sorterViewPr>
  <p:notesViewPr>
    <p:cSldViewPr>
      <p:cViewPr varScale="1">
        <p:scale>
          <a:sx n="83" d="100"/>
          <a:sy n="83" d="100"/>
        </p:scale>
        <p:origin x="3324" y="44"/>
      </p:cViewPr>
      <p:guideLst>
        <p:guide orient="horz" pos="3081"/>
        <p:guide pos="20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notesMaster" Target="notesMasters/notesMaster1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presProps" Target="pres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theme" Target="theme/theme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 smtClean="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 smtClean="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5088" y="733425"/>
            <a:ext cx="6519862" cy="36687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5825" y="4646613"/>
            <a:ext cx="4876800" cy="440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 smtClean="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 smtClean="0">
                <a:latin typeface="Tahoma" pitchFamily="34" charset="0"/>
              </a:defRPr>
            </a:lvl1pPr>
          </a:lstStyle>
          <a:p>
            <a:pPr>
              <a:defRPr/>
            </a:pPr>
            <a:fld id="{44192EF7-8FAB-4DBB-ABF4-5586931266F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88667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A3A8806F-00E4-4B0F-8129-1EF3D61F8955}" type="slidenum">
              <a:rPr lang="en-US" altLang="zh-CN">
                <a:latin typeface="Tahoma" pitchFamily="34" charset="0"/>
              </a:rPr>
              <a:pPr/>
              <a:t>1</a:t>
            </a:fld>
            <a:endParaRPr lang="en-US" altLang="zh-CN">
              <a:latin typeface="Tahoma" pitchFamily="34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8" y="733425"/>
            <a:ext cx="6519862" cy="3668713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393486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</a:t>
            </a:r>
          </a:p>
          <a:p>
            <a:r>
              <a:rPr lang="en-US" altLang="zh-CN" dirty="0" err="1"/>
              <a:t>de_c_b_a</a:t>
            </a:r>
            <a:r>
              <a:rPr lang="en-US" altLang="zh-CN" dirty="0"/>
              <a:t>_</a:t>
            </a:r>
            <a:r>
              <a:rPr lang="zh-CN" altLang="en-US" dirty="0"/>
              <a:t>，</a:t>
            </a:r>
            <a:r>
              <a:rPr lang="en-US" altLang="zh-CN" dirty="0"/>
              <a:t>f</a:t>
            </a:r>
            <a:r>
              <a:rPr lang="zh-CN" altLang="en-US" dirty="0"/>
              <a:t>可以在任意</a:t>
            </a:r>
            <a:r>
              <a:rPr lang="en-US" altLang="zh-CN" dirty="0"/>
              <a:t>_</a:t>
            </a:r>
            <a:r>
              <a:rPr lang="zh-CN" altLang="en-US" dirty="0"/>
              <a:t>位置上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640693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2013</a:t>
            </a:r>
            <a:r>
              <a:rPr lang="zh-CN" altLang="en-US" dirty="0"/>
              <a:t>真题，</a:t>
            </a:r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107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94407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2015</a:t>
            </a:r>
            <a:r>
              <a:rPr lang="zh-CN" altLang="en-US" dirty="0"/>
              <a:t>真题，</a:t>
            </a:r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108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2722638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2019</a:t>
            </a:r>
            <a:r>
              <a:rPr lang="zh-CN" altLang="en-US" dirty="0"/>
              <a:t>真题，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109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173174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9440764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红节点最多可以是黑节点</a:t>
            </a:r>
            <a:r>
              <a:rPr lang="en-US" altLang="zh-CN" dirty="0"/>
              <a:t>2</a:t>
            </a:r>
            <a:r>
              <a:rPr lang="zh-CN" altLang="en-US" dirty="0"/>
              <a:t>倍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1238698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</a:t>
            </a:r>
          </a:p>
          <a:p>
            <a:endParaRPr lang="en-US" altLang="zh-CN" dirty="0"/>
          </a:p>
          <a:p>
            <a:r>
              <a:rPr lang="en-US" altLang="zh-CN" dirty="0"/>
              <a:t>B</a:t>
            </a:r>
            <a:r>
              <a:rPr lang="zh-CN" altLang="en-US" dirty="0"/>
              <a:t>不满足</a:t>
            </a:r>
            <a:r>
              <a:rPr lang="en-US" altLang="zh-CN" dirty="0"/>
              <a:t>BST</a:t>
            </a:r>
          </a:p>
          <a:p>
            <a:r>
              <a:rPr lang="en-US" altLang="zh-CN" dirty="0"/>
              <a:t>C</a:t>
            </a:r>
            <a:r>
              <a:rPr lang="zh-CN" altLang="en-US" dirty="0"/>
              <a:t>节点</a:t>
            </a:r>
            <a:r>
              <a:rPr lang="en-US" altLang="zh-CN" dirty="0"/>
              <a:t>2</a:t>
            </a:r>
            <a:r>
              <a:rPr lang="zh-CN" altLang="en-US" dirty="0"/>
              <a:t>的左右黑节点数不同</a:t>
            </a:r>
            <a:endParaRPr lang="en-US" altLang="zh-CN" dirty="0"/>
          </a:p>
          <a:p>
            <a:r>
              <a:rPr lang="en-US" altLang="zh-CN" dirty="0"/>
              <a:t>D</a:t>
            </a:r>
            <a:r>
              <a:rPr lang="zh-CN" altLang="en-US" dirty="0"/>
              <a:t>节点</a:t>
            </a:r>
            <a:r>
              <a:rPr lang="en-US" altLang="zh-CN" dirty="0"/>
              <a:t>3</a:t>
            </a:r>
            <a:r>
              <a:rPr lang="zh-CN" altLang="en-US" dirty="0"/>
              <a:t>的左右黑节点数不同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83741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</a:t>
            </a:r>
          </a:p>
          <a:p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5</a:t>
            </a:r>
            <a:r>
              <a:rPr lang="zh-CN" altLang="en-US" dirty="0"/>
              <a:t>、</a:t>
            </a:r>
            <a:r>
              <a:rPr lang="en-US" altLang="zh-CN" dirty="0"/>
              <a:t>7</a:t>
            </a:r>
            <a:r>
              <a:rPr lang="zh-CN" altLang="en-US" dirty="0"/>
              <a:t>为红节点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300326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858444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2009</a:t>
            </a:r>
            <a:r>
              <a:rPr lang="zh-CN" altLang="en-US" dirty="0"/>
              <a:t>真题，</a:t>
            </a:r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910835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2012</a:t>
            </a:r>
            <a:r>
              <a:rPr lang="zh-CN" altLang="en-US" dirty="0"/>
              <a:t>真题，</a:t>
            </a:r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0144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2013</a:t>
            </a:r>
            <a:r>
              <a:rPr lang="zh-CN" altLang="en-US" dirty="0"/>
              <a:t>真题，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599532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2013</a:t>
            </a:r>
            <a:r>
              <a:rPr lang="zh-CN" altLang="en-US" dirty="0"/>
              <a:t>真题，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961144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2014</a:t>
            </a:r>
            <a:r>
              <a:rPr lang="zh-CN" altLang="en-US" dirty="0"/>
              <a:t>真题，</a:t>
            </a:r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671930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2018</a:t>
            </a:r>
            <a:r>
              <a:rPr lang="zh-CN" altLang="en-US" dirty="0"/>
              <a:t>真题，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7053971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  <a:r>
              <a:rPr lang="zh-CN" altLang="en-US" dirty="0"/>
              <a:t>真题，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711078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2020</a:t>
            </a:r>
            <a:r>
              <a:rPr lang="zh-CN" altLang="en-US" dirty="0"/>
              <a:t>真题，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018736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2023</a:t>
            </a:r>
            <a:r>
              <a:rPr lang="zh-CN" altLang="en-US" dirty="0"/>
              <a:t>真题，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899989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2016</a:t>
            </a:r>
            <a:r>
              <a:rPr lang="zh-CN" altLang="en-US" dirty="0"/>
              <a:t>真题，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322618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2017</a:t>
            </a:r>
            <a:r>
              <a:rPr lang="zh-CN" altLang="en-US" dirty="0"/>
              <a:t>真题，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386967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2022</a:t>
            </a:r>
            <a:r>
              <a:rPr lang="zh-CN" altLang="en-US" dirty="0"/>
              <a:t>真题，</a:t>
            </a:r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816847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2011</a:t>
            </a:r>
            <a:r>
              <a:rPr lang="zh-CN" altLang="en-US" dirty="0"/>
              <a:t>真题，</a:t>
            </a:r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6122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2022</a:t>
            </a:r>
            <a:r>
              <a:rPr lang="zh-CN" altLang="en-US" dirty="0"/>
              <a:t>真题 </a:t>
            </a:r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40859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2014</a:t>
            </a:r>
            <a:r>
              <a:rPr lang="zh-CN" altLang="en-US" dirty="0"/>
              <a:t>真题，</a:t>
            </a:r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765102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2018</a:t>
            </a:r>
            <a:r>
              <a:rPr lang="zh-CN" altLang="en-US" dirty="0"/>
              <a:t>真题，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224989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2019</a:t>
            </a:r>
            <a:r>
              <a:rPr lang="zh-CN" altLang="en-US" dirty="0"/>
              <a:t>真题，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065581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2023</a:t>
            </a:r>
            <a:r>
              <a:rPr lang="zh-CN" altLang="en-US" dirty="0"/>
              <a:t>真题，</a:t>
            </a:r>
            <a:r>
              <a:rPr lang="en-US" altLang="zh-CN" dirty="0"/>
              <a:t>1.8</a:t>
            </a:r>
          </a:p>
          <a:p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1+3+2+1+2</a:t>
            </a:r>
            <a:r>
              <a:rPr lang="zh-CN" altLang="en-US" dirty="0"/>
              <a:t>）</a:t>
            </a:r>
            <a:r>
              <a:rPr lang="en-US" altLang="zh-CN" dirty="0"/>
              <a:t>/5 = 1.8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446939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2024</a:t>
            </a:r>
            <a:r>
              <a:rPr lang="zh-CN" altLang="en-US" dirty="0"/>
              <a:t>真题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1658868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2012</a:t>
            </a:r>
            <a:r>
              <a:rPr lang="zh-CN" altLang="en-US" dirty="0"/>
              <a:t>真题，</a:t>
            </a:r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376038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016744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2015</a:t>
            </a:r>
            <a:r>
              <a:rPr lang="zh-CN" altLang="en-US" dirty="0"/>
              <a:t>真题，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516259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2014</a:t>
            </a:r>
            <a:r>
              <a:rPr lang="zh-CN" altLang="en-US" dirty="0"/>
              <a:t>真题，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168242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2018</a:t>
            </a:r>
            <a:r>
              <a:rPr lang="zh-CN" altLang="en-US" dirty="0"/>
              <a:t>真题，</a:t>
            </a:r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4D707-EC26-448D-9DF7-FBF7D49397DE}" type="slidenum">
              <a:rPr lang="en-US" altLang="zh-CN" smtClean="0"/>
              <a:pPr/>
              <a:t>136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5571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</a:t>
            </a:r>
          </a:p>
          <a:p>
            <a:endParaRPr lang="en-US" altLang="zh-CN" dirty="0"/>
          </a:p>
          <a:p>
            <a:r>
              <a:rPr lang="zh-CN" altLang="en-US" dirty="0"/>
              <a:t>要求该共享栈在一端非空时，栈指针指向当前元素的下一位置，因此栈满时</a:t>
            </a:r>
            <a:r>
              <a:rPr lang="en-US" altLang="zh-CN" dirty="0"/>
              <a:t>S1</a:t>
            </a:r>
            <a:r>
              <a:rPr lang="zh-CN" altLang="en-US" dirty="0"/>
              <a:t>的栈顶指针应该大于</a:t>
            </a:r>
            <a:r>
              <a:rPr lang="en-US" altLang="zh-CN" dirty="0"/>
              <a:t>S2</a:t>
            </a:r>
            <a:r>
              <a:rPr lang="zh-CN" altLang="en-US" dirty="0"/>
              <a:t>的栈顶指针，应满足</a:t>
            </a:r>
            <a:r>
              <a:rPr lang="en-US" altLang="zh-CN" dirty="0"/>
              <a:t>S1.TOP-S2.TOP=1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004787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2011</a:t>
            </a:r>
            <a:r>
              <a:rPr lang="zh-CN" altLang="en-US" dirty="0"/>
              <a:t>真题，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38295492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2010</a:t>
            </a:r>
            <a:r>
              <a:rPr lang="zh-CN" altLang="en-US" dirty="0"/>
              <a:t>真题，</a:t>
            </a:r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4D707-EC26-448D-9DF7-FBF7D49397DE}" type="slidenum">
              <a:rPr lang="en-US" altLang="zh-CN" smtClean="0"/>
              <a:pPr/>
              <a:t>138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61856796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2014</a:t>
            </a:r>
            <a:r>
              <a:rPr lang="zh-CN" altLang="en-US" dirty="0"/>
              <a:t>真题，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4D707-EC26-448D-9DF7-FBF7D49397DE}" type="slidenum">
              <a:rPr lang="en-US" altLang="zh-CN" smtClean="0"/>
              <a:pPr/>
              <a:t>139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792223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2019</a:t>
            </a:r>
            <a:r>
              <a:rPr lang="zh-CN" altLang="en-US" dirty="0"/>
              <a:t>真题，</a:t>
            </a:r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505187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2016</a:t>
            </a:r>
            <a:r>
              <a:rPr lang="zh-CN" altLang="en-US" dirty="0"/>
              <a:t>真题，大题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858547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2023</a:t>
            </a:r>
            <a:r>
              <a:rPr lang="zh-CN" altLang="en-US" dirty="0"/>
              <a:t>真题，</a:t>
            </a:r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7728084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2024</a:t>
            </a:r>
            <a:r>
              <a:rPr lang="zh-CN" altLang="en-US" dirty="0"/>
              <a:t>真题，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6976336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35239809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2020</a:t>
            </a:r>
            <a:r>
              <a:rPr lang="zh-CN" altLang="en-US" dirty="0"/>
              <a:t>年真题，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8937883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2009</a:t>
            </a:r>
            <a:r>
              <a:rPr lang="zh-CN" altLang="en-US" dirty="0"/>
              <a:t>真题，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4D707-EC26-448D-9DF7-FBF7D49397DE}" type="slidenum">
              <a:rPr lang="en-US" altLang="zh-CN" smtClean="0"/>
              <a:pPr/>
              <a:t>146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1131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A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5543465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2015</a:t>
            </a:r>
            <a:r>
              <a:rPr lang="zh-CN" altLang="en-US" dirty="0"/>
              <a:t>真题，</a:t>
            </a:r>
            <a:r>
              <a:rPr lang="en-US" altLang="zh-CN"/>
              <a:t>C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4D707-EC26-448D-9DF7-FBF7D49397DE}" type="slidenum">
              <a:rPr lang="en-US" altLang="zh-CN" smtClean="0"/>
              <a:pPr/>
              <a:t>147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8723013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2011</a:t>
            </a:r>
            <a:r>
              <a:rPr lang="zh-CN" altLang="en-US" dirty="0"/>
              <a:t>真题，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6741376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2018</a:t>
            </a:r>
            <a:r>
              <a:rPr lang="zh-CN" altLang="en-US" dirty="0"/>
              <a:t>真题，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763156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  <a:r>
              <a:rPr lang="zh-CN" altLang="en-US" dirty="0"/>
              <a:t>真题，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150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353699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2024</a:t>
            </a:r>
            <a:r>
              <a:rPr lang="zh-CN" altLang="en-US" dirty="0"/>
              <a:t>真题，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151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3916568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2017</a:t>
            </a:r>
            <a:r>
              <a:rPr lang="zh-CN" altLang="en-US" dirty="0"/>
              <a:t>真题，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152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003079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2022</a:t>
            </a:r>
            <a:r>
              <a:rPr lang="zh-CN" altLang="en-US" dirty="0"/>
              <a:t>真题，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153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4751660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2024</a:t>
            </a:r>
            <a:r>
              <a:rPr lang="zh-CN" altLang="en-US" dirty="0"/>
              <a:t>真题，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154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531539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155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4986985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2013</a:t>
            </a:r>
            <a:r>
              <a:rPr lang="zh-CN" altLang="en-US" dirty="0"/>
              <a:t>真题，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156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8654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2014</a:t>
            </a:r>
            <a:r>
              <a:rPr lang="zh-CN" altLang="en-US" dirty="0"/>
              <a:t>真题，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3442355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  <a:r>
              <a:rPr lang="zh-CN" altLang="en-US" dirty="0"/>
              <a:t>真题，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157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3871526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2016</a:t>
            </a:r>
            <a:r>
              <a:rPr lang="zh-CN" altLang="en-US" dirty="0"/>
              <a:t>真题，</a:t>
            </a:r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158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2625326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2009</a:t>
            </a:r>
            <a:r>
              <a:rPr lang="zh-CN" altLang="en-US" dirty="0"/>
              <a:t>真题，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159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8657615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2010</a:t>
            </a:r>
            <a:r>
              <a:rPr lang="zh-CN" altLang="en-US" dirty="0"/>
              <a:t>真题，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160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3591617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2012</a:t>
            </a:r>
            <a:r>
              <a:rPr lang="zh-CN" altLang="en-US" dirty="0"/>
              <a:t>真题，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161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9473127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2015</a:t>
            </a:r>
            <a:r>
              <a:rPr lang="zh-CN" altLang="en-US" dirty="0"/>
              <a:t>真题，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162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8405583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2017</a:t>
            </a:r>
            <a:r>
              <a:rPr lang="zh-CN" altLang="en-US" dirty="0"/>
              <a:t>真题，</a:t>
            </a:r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163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05671747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2019</a:t>
            </a:r>
            <a:r>
              <a:rPr lang="zh-CN" altLang="en-US" dirty="0"/>
              <a:t>年真题，</a:t>
            </a:r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164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4331725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2020</a:t>
            </a:r>
            <a:r>
              <a:rPr lang="zh-CN" altLang="en-US" dirty="0"/>
              <a:t>真题，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165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9488119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2022</a:t>
            </a:r>
            <a:r>
              <a:rPr lang="zh-CN" altLang="en-US" dirty="0"/>
              <a:t>真题</a:t>
            </a:r>
            <a:r>
              <a:rPr lang="en-US" altLang="zh-CN" dirty="0"/>
              <a:t>	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166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7307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2009</a:t>
            </a:r>
            <a:r>
              <a:rPr lang="zh-CN" altLang="en-US" dirty="0"/>
              <a:t>真题，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02438312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2023</a:t>
            </a:r>
            <a:r>
              <a:rPr lang="zh-CN" altLang="en-US" dirty="0"/>
              <a:t>真题，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167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0853702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初始化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175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65943254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不带表尾指针的尾插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176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3976523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可以考虑加个尾指针，这个是基本操作函数抽象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177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360905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加上尾指针后的模拟操作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178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991263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大家也可以考虑下不带头结点的情况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180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2116738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偷天换日的做法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184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419066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万一</a:t>
            </a:r>
            <a:r>
              <a:rPr lang="en-US" altLang="zh-CN" dirty="0"/>
              <a:t>p</a:t>
            </a:r>
            <a:r>
              <a:rPr lang="zh-CN" altLang="en-US" dirty="0"/>
              <a:t>是最后一个结点就踢上铁板了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185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21130828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2009</a:t>
            </a:r>
            <a:r>
              <a:rPr lang="zh-CN" altLang="en-US" dirty="0"/>
              <a:t>年真题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2019</a:t>
            </a:r>
            <a:r>
              <a:rPr lang="zh-CN" altLang="en-US" dirty="0"/>
              <a:t>年真题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187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9748588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2016</a:t>
            </a:r>
            <a:r>
              <a:rPr lang="zh-CN" altLang="en-US" dirty="0"/>
              <a:t>真题，大题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203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52355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2014</a:t>
            </a:r>
            <a:r>
              <a:rPr lang="zh-CN" altLang="en-US" dirty="0"/>
              <a:t>真题，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630740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2018</a:t>
            </a:r>
            <a:r>
              <a:rPr lang="zh-CN" altLang="en-US" dirty="0"/>
              <a:t>真题，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6950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2020</a:t>
            </a:r>
            <a:r>
              <a:rPr lang="zh-CN" altLang="en-US" dirty="0"/>
              <a:t>真题，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6788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2014</a:t>
            </a:r>
            <a:r>
              <a:rPr lang="zh-CN" altLang="en-US" dirty="0"/>
              <a:t>真题，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55838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2016</a:t>
            </a:r>
            <a:r>
              <a:rPr lang="zh-CN" altLang="en-US" dirty="0"/>
              <a:t>真题，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35530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2023</a:t>
            </a:r>
            <a:r>
              <a:rPr lang="zh-CN" altLang="en-US" dirty="0"/>
              <a:t>真题</a:t>
            </a:r>
            <a:r>
              <a:rPr lang="en-US" altLang="zh-CN" baseline="0" dirty="0"/>
              <a:t>  </a:t>
            </a:r>
            <a:r>
              <a:rPr lang="en-US" altLang="zh-CN" dirty="0"/>
              <a:t>A</a:t>
            </a:r>
          </a:p>
          <a:p>
            <a:endParaRPr lang="en-US" altLang="zh-CN" dirty="0"/>
          </a:p>
          <a:p>
            <a:r>
              <a:rPr lang="zh-CN" altLang="en-US" dirty="0"/>
              <a:t>不然在一个稀疏矩阵外侧包裹更多的全</a:t>
            </a:r>
            <a:r>
              <a:rPr lang="en-US" altLang="zh-CN" dirty="0"/>
              <a:t>0</a:t>
            </a:r>
            <a:r>
              <a:rPr lang="zh-CN" altLang="en-US" dirty="0"/>
              <a:t>行列，则三元组相同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94719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2015</a:t>
            </a:r>
            <a:r>
              <a:rPr lang="zh-CN" altLang="en-US" dirty="0"/>
              <a:t>真题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</a:t>
            </a:r>
          </a:p>
          <a:p>
            <a:endParaRPr lang="en-US" altLang="zh-CN" dirty="0"/>
          </a:p>
          <a:p>
            <a:r>
              <a:rPr lang="zh-CN" altLang="en-US" dirty="0"/>
              <a:t>可知</a:t>
            </a:r>
            <a:r>
              <a:rPr lang="en-US" altLang="zh-CN" dirty="0"/>
              <a:t>S</a:t>
            </a:r>
            <a:r>
              <a:rPr lang="zh-CN" altLang="en-US" dirty="0"/>
              <a:t>和</a:t>
            </a:r>
            <a:r>
              <a:rPr lang="en-US" altLang="zh-CN" dirty="0"/>
              <a:t>t</a:t>
            </a:r>
            <a:r>
              <a:rPr lang="zh-CN" altLang="en-US" dirty="0"/>
              <a:t>都是从</a:t>
            </a:r>
            <a:r>
              <a:rPr lang="en-US" altLang="zh-CN" dirty="0"/>
              <a:t>0</a:t>
            </a:r>
            <a:r>
              <a:rPr lang="zh-CN" altLang="en-US" dirty="0"/>
              <a:t>开始，</a:t>
            </a:r>
            <a:r>
              <a:rPr lang="en-US" altLang="zh-CN" dirty="0"/>
              <a:t>next</a:t>
            </a:r>
            <a:r>
              <a:rPr lang="zh-CN" altLang="en-US" dirty="0"/>
              <a:t>值为</a:t>
            </a:r>
            <a:r>
              <a:rPr lang="en-US" altLang="zh-CN" dirty="0"/>
              <a:t>-1 0 0 1 1 2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81477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2019</a:t>
            </a:r>
            <a:r>
              <a:rPr lang="zh-CN" altLang="en-US" dirty="0"/>
              <a:t>真题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B</a:t>
            </a:r>
          </a:p>
          <a:p>
            <a:endParaRPr lang="en-US" altLang="zh-CN" dirty="0"/>
          </a:p>
          <a:p>
            <a:r>
              <a:rPr lang="en-US" altLang="zh-CN" dirty="0"/>
              <a:t>next: -1 0 0 1 1 2</a:t>
            </a:r>
          </a:p>
          <a:p>
            <a:endParaRPr lang="en-US" altLang="zh-CN" dirty="0"/>
          </a:p>
          <a:p>
            <a:r>
              <a:rPr lang="zh-CN" altLang="en-US" dirty="0"/>
              <a:t>第一趟比较</a:t>
            </a:r>
            <a:r>
              <a:rPr lang="en-US" altLang="zh-CN" dirty="0"/>
              <a:t>6</a:t>
            </a:r>
            <a:r>
              <a:rPr lang="zh-CN" altLang="en-US" dirty="0"/>
              <a:t>次，失败后从模式串的</a:t>
            </a:r>
            <a:r>
              <a:rPr lang="en-US" altLang="zh-CN" dirty="0"/>
              <a:t>2</a:t>
            </a:r>
            <a:r>
              <a:rPr lang="zh-CN" altLang="en-US" dirty="0"/>
              <a:t>号位和主串的</a:t>
            </a:r>
            <a:r>
              <a:rPr lang="en-US" altLang="zh-CN" dirty="0"/>
              <a:t>5</a:t>
            </a:r>
            <a:r>
              <a:rPr lang="zh-CN" altLang="en-US" dirty="0"/>
              <a:t>号位开始匹配，再比较</a:t>
            </a:r>
            <a:r>
              <a:rPr lang="en-US" altLang="zh-CN" dirty="0"/>
              <a:t>4</a:t>
            </a:r>
            <a:r>
              <a:rPr lang="zh-CN" altLang="en-US" dirty="0"/>
              <a:t>次结束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52541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2010</a:t>
            </a:r>
            <a:r>
              <a:rPr lang="zh-CN" altLang="en-US" dirty="0"/>
              <a:t>真题 </a:t>
            </a:r>
            <a:r>
              <a:rPr lang="en-US" altLang="zh-CN" dirty="0"/>
              <a:t>B</a:t>
            </a:r>
          </a:p>
          <a:p>
            <a:r>
              <a:rPr lang="zh-CN" altLang="en-US" dirty="0"/>
              <a:t>构造法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81026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2022</a:t>
            </a:r>
            <a:r>
              <a:rPr lang="zh-CN" altLang="en-US" dirty="0"/>
              <a:t>真题  </a:t>
            </a:r>
            <a:r>
              <a:rPr lang="en-US" altLang="zh-CN" dirty="0"/>
              <a:t>C</a:t>
            </a:r>
          </a:p>
          <a:p>
            <a:endParaRPr lang="en-US" altLang="zh-CN" dirty="0"/>
          </a:p>
          <a:p>
            <a:r>
              <a:rPr lang="zh-CN" altLang="en-US" dirty="0"/>
              <a:t>高度为</a:t>
            </a:r>
            <a:r>
              <a:rPr lang="en-US" altLang="zh-CN" dirty="0"/>
              <a:t>5</a:t>
            </a:r>
            <a:r>
              <a:rPr lang="zh-CN" altLang="en-US" dirty="0"/>
              <a:t>的满三叉树结点为</a:t>
            </a:r>
            <a:r>
              <a:rPr lang="en-US" altLang="zh-CN" dirty="0"/>
              <a:t>121</a:t>
            </a:r>
            <a:r>
              <a:rPr lang="zh-CN" altLang="en-US" dirty="0"/>
              <a:t>，高度为</a:t>
            </a:r>
            <a:r>
              <a:rPr lang="en-US" altLang="zh-CN" dirty="0"/>
              <a:t>6</a:t>
            </a:r>
            <a:r>
              <a:rPr lang="zh-CN" altLang="en-US" dirty="0"/>
              <a:t>的结点数为</a:t>
            </a:r>
            <a:r>
              <a:rPr lang="en-US" altLang="zh-CN" dirty="0"/>
              <a:t>364</a:t>
            </a:r>
            <a:r>
              <a:rPr lang="zh-CN" altLang="en-US" dirty="0"/>
              <a:t>，</a:t>
            </a:r>
            <a:r>
              <a:rPr lang="en-US" altLang="zh-CN" dirty="0"/>
              <a:t>244</a:t>
            </a:r>
            <a:r>
              <a:rPr lang="zh-CN" altLang="en-US" dirty="0"/>
              <a:t>介于两者之间，所以至少是</a:t>
            </a:r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78471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2009</a:t>
            </a:r>
            <a:r>
              <a:rPr lang="zh-CN" altLang="en-US" dirty="0"/>
              <a:t>真题 </a:t>
            </a:r>
            <a:endParaRPr lang="en-US" altLang="zh-CN" dirty="0"/>
          </a:p>
          <a:p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40702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2011</a:t>
            </a:r>
            <a:r>
              <a:rPr lang="zh-CN" altLang="en-US" dirty="0"/>
              <a:t>真题 </a:t>
            </a:r>
            <a:r>
              <a:rPr lang="en-US" altLang="zh-CN" dirty="0"/>
              <a:t>C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99603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2018</a:t>
            </a:r>
            <a:r>
              <a:rPr lang="zh-CN" altLang="en-US" dirty="0"/>
              <a:t>真题 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85761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2020</a:t>
            </a:r>
            <a:r>
              <a:rPr lang="zh-CN" altLang="en-US" dirty="0"/>
              <a:t>真题 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2847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90614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2012</a:t>
            </a:r>
            <a:r>
              <a:rPr lang="zh-CN" altLang="en-US" dirty="0"/>
              <a:t>真题 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07180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2017</a:t>
            </a:r>
            <a:r>
              <a:rPr lang="zh-CN" altLang="en-US" dirty="0"/>
              <a:t>真题 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09659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2015</a:t>
            </a:r>
            <a:r>
              <a:rPr lang="zh-CN" altLang="en-US" dirty="0"/>
              <a:t>真题 </a:t>
            </a:r>
            <a:r>
              <a:rPr lang="en-US" altLang="zh-CN" dirty="0"/>
              <a:t>B</a:t>
            </a:r>
          </a:p>
          <a:p>
            <a:r>
              <a:rPr lang="zh-CN" altLang="en-US" dirty="0"/>
              <a:t>前序相当于入栈序列</a:t>
            </a:r>
            <a:endParaRPr lang="en-US" altLang="zh-CN" dirty="0"/>
          </a:p>
          <a:p>
            <a:r>
              <a:rPr lang="zh-CN" altLang="en-US" dirty="0"/>
              <a:t>中序相当于出栈序列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90234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2024</a:t>
            </a:r>
            <a:r>
              <a:rPr lang="zh-CN" altLang="en-US" dirty="0"/>
              <a:t>真题</a:t>
            </a:r>
            <a:r>
              <a:rPr lang="en-US" altLang="zh-CN" dirty="0"/>
              <a:t>	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818320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2013</a:t>
            </a:r>
            <a:r>
              <a:rPr lang="zh-CN" altLang="en-US" dirty="0"/>
              <a:t>真题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58274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2010</a:t>
            </a:r>
            <a:r>
              <a:rPr lang="zh-CN" altLang="en-US" dirty="0"/>
              <a:t>真题，</a:t>
            </a:r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96926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2014</a:t>
            </a:r>
            <a:r>
              <a:rPr lang="zh-CN" altLang="en-US" dirty="0"/>
              <a:t>真题，</a:t>
            </a:r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470050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2016</a:t>
            </a:r>
            <a:r>
              <a:rPr lang="zh-CN" altLang="en-US" dirty="0"/>
              <a:t>真题，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21853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2011</a:t>
            </a:r>
            <a:r>
              <a:rPr lang="zh-CN" altLang="en-US" dirty="0"/>
              <a:t>年真题，</a:t>
            </a:r>
            <a:r>
              <a:rPr lang="en-US" altLang="zh-CN" dirty="0"/>
              <a:t>D</a:t>
            </a:r>
            <a:r>
              <a:rPr lang="zh-CN" altLang="en-US" dirty="0"/>
              <a:t>，构造法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47182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2019</a:t>
            </a:r>
            <a:r>
              <a:rPr lang="zh-CN" altLang="en-US" dirty="0"/>
              <a:t>真题，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7051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2019</a:t>
            </a:r>
            <a:r>
              <a:rPr lang="zh-CN" altLang="en-US" dirty="0"/>
              <a:t>真题，</a:t>
            </a:r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79668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2014</a:t>
            </a:r>
            <a:r>
              <a:rPr lang="zh-CN" altLang="en-US" dirty="0"/>
              <a:t>年真题，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07054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2009</a:t>
            </a:r>
            <a:r>
              <a:rPr lang="zh-CN" altLang="en-US" dirty="0"/>
              <a:t>真题 </a:t>
            </a:r>
            <a:r>
              <a:rPr lang="en-US" altLang="zh-CN"/>
              <a:t>B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2802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2020</a:t>
            </a:r>
            <a:r>
              <a:rPr lang="zh-CN" altLang="en-US" dirty="0"/>
              <a:t>真题，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84798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2010</a:t>
            </a:r>
            <a:r>
              <a:rPr lang="zh-CN" altLang="en-US" dirty="0"/>
              <a:t>真题</a:t>
            </a:r>
            <a:r>
              <a:rPr lang="zh-CN" altLang="en-US" baseline="0" dirty="0"/>
              <a:t> </a:t>
            </a:r>
            <a:r>
              <a:rPr lang="en-US" altLang="zh-CN" baseline="0" dirty="0"/>
              <a:t>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39410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011399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2013</a:t>
            </a:r>
            <a:r>
              <a:rPr lang="zh-CN" altLang="en-US" dirty="0"/>
              <a:t>真题，</a:t>
            </a:r>
            <a:r>
              <a:rPr lang="en-US" altLang="zh-CN" dirty="0"/>
              <a:t>B</a:t>
            </a:r>
            <a:r>
              <a:rPr lang="zh-CN" altLang="en-US"/>
              <a:t>，构造法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50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47633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  <a:r>
              <a:rPr lang="zh-CN" altLang="en-US" dirty="0"/>
              <a:t>真题</a:t>
            </a:r>
            <a:r>
              <a:rPr lang="en-US" altLang="zh-CN" dirty="0"/>
              <a:t>	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51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13027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2022</a:t>
            </a:r>
            <a:r>
              <a:rPr lang="zh-CN" altLang="en-US" dirty="0"/>
              <a:t>真题</a:t>
            </a:r>
            <a:r>
              <a:rPr lang="en-US" altLang="zh-CN" dirty="0"/>
              <a:t>	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52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88624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2023</a:t>
            </a:r>
            <a:r>
              <a:rPr lang="zh-CN" altLang="en-US" dirty="0"/>
              <a:t>真题，</a:t>
            </a:r>
            <a:r>
              <a:rPr lang="en-US" altLang="zh-CN" dirty="0"/>
              <a:t>B</a:t>
            </a:r>
          </a:p>
          <a:p>
            <a:endParaRPr lang="en-US" altLang="zh-CN" dirty="0"/>
          </a:p>
          <a:p>
            <a:r>
              <a:rPr lang="en-US" altLang="zh-CN" dirty="0"/>
              <a:t>(3+4+5+6)*3+(8+10)*2 / (3+4+5+6+8+10) =2.5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53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537379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2019 C</a:t>
            </a:r>
          </a:p>
          <a:p>
            <a:r>
              <a:rPr lang="en-US" altLang="zh-CN" dirty="0"/>
              <a:t>n</a:t>
            </a:r>
            <a:r>
              <a:rPr lang="zh-CN" altLang="en-US" dirty="0"/>
              <a:t>个符号构成哈夫曼树的过程中，共新建</a:t>
            </a:r>
            <a:r>
              <a:rPr lang="en-US" altLang="zh-CN" dirty="0"/>
              <a:t>n-1</a:t>
            </a:r>
            <a:r>
              <a:rPr lang="zh-CN" altLang="en-US" dirty="0"/>
              <a:t>个结点（双分支结点），因此哈夫曼树结点总数为</a:t>
            </a:r>
            <a:r>
              <a:rPr lang="en-US" altLang="zh-CN" dirty="0"/>
              <a:t>2n-1=115</a:t>
            </a:r>
            <a:r>
              <a:rPr lang="zh-CN" altLang="en-US" dirty="0"/>
              <a:t>，</a:t>
            </a:r>
            <a:r>
              <a:rPr lang="en-US" altLang="zh-CN" dirty="0"/>
              <a:t>n</a:t>
            </a:r>
            <a:r>
              <a:rPr lang="zh-CN" altLang="en-US" dirty="0"/>
              <a:t>为</a:t>
            </a:r>
            <a:r>
              <a:rPr lang="en-US" altLang="zh-CN" dirty="0"/>
              <a:t>58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54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2613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12172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2014</a:t>
            </a:r>
            <a:r>
              <a:rPr lang="zh-CN" altLang="en-US" dirty="0"/>
              <a:t>，</a:t>
            </a:r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55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94598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2015</a:t>
            </a:r>
            <a:r>
              <a:rPr lang="zh-CN" altLang="en-US" dirty="0"/>
              <a:t>真题，</a:t>
            </a:r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56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499826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2017 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57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64982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2018 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58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3136770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59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934422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60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75837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61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168085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62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9103267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2017</a:t>
            </a:r>
            <a:r>
              <a:rPr lang="zh-CN" altLang="en-US" dirty="0"/>
              <a:t>真题，</a:t>
            </a:r>
            <a:r>
              <a:rPr lang="en-US" altLang="zh-CN" dirty="0"/>
              <a:t>B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63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4852011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</a:t>
            </a:r>
          </a:p>
          <a:p>
            <a:endParaRPr lang="en-US" altLang="zh-CN" dirty="0"/>
          </a:p>
          <a:p>
            <a:r>
              <a:rPr lang="en-US" altLang="zh-CN" dirty="0"/>
              <a:t>e&lt;=n(n-1)/2</a:t>
            </a:r>
          </a:p>
          <a:p>
            <a:endParaRPr lang="en-US" altLang="zh-CN" dirty="0"/>
          </a:p>
          <a:p>
            <a:r>
              <a:rPr lang="en-US" altLang="zh-CN" dirty="0"/>
              <a:t>e=36</a:t>
            </a:r>
            <a:r>
              <a:rPr lang="zh-CN" altLang="en-US" dirty="0"/>
              <a:t>代入，</a:t>
            </a:r>
            <a:r>
              <a:rPr lang="en-US" altLang="zh-CN" dirty="0"/>
              <a:t>n&gt;=9</a:t>
            </a:r>
            <a:r>
              <a:rPr lang="zh-CN" altLang="en-US" dirty="0"/>
              <a:t>，于是取</a:t>
            </a:r>
            <a:r>
              <a:rPr lang="en-US" altLang="zh-CN" dirty="0"/>
              <a:t>10</a:t>
            </a:r>
            <a:r>
              <a:rPr lang="zh-CN" altLang="en-US" dirty="0"/>
              <a:t>，则可不连通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64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6053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5088" y="733425"/>
            <a:ext cx="6519862" cy="36687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2013</a:t>
            </a:r>
            <a:r>
              <a:rPr lang="zh-CN" altLang="en-US" dirty="0"/>
              <a:t>真题，</a:t>
            </a:r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8588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2010</a:t>
            </a:r>
            <a:r>
              <a:rPr lang="zh-CN" altLang="en-US" dirty="0"/>
              <a:t>真题，</a:t>
            </a:r>
            <a:r>
              <a:rPr lang="en-US" altLang="zh-CN" dirty="0"/>
              <a:t>C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65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006842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2009</a:t>
            </a:r>
            <a:r>
              <a:rPr lang="zh-CN" altLang="en-US" dirty="0"/>
              <a:t>真题，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66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789139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2013</a:t>
            </a:r>
            <a:r>
              <a:rPr lang="zh-CN" altLang="en-US" dirty="0"/>
              <a:t>真题，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67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3535462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68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352932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2013</a:t>
            </a:r>
            <a:r>
              <a:rPr lang="zh-CN" altLang="en-US" dirty="0"/>
              <a:t>真题，</a:t>
            </a:r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69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97593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2016</a:t>
            </a:r>
            <a:r>
              <a:rPr lang="zh-CN" altLang="en-US" dirty="0"/>
              <a:t>真题，</a:t>
            </a:r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70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656717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2015</a:t>
            </a:r>
            <a:r>
              <a:rPr lang="zh-CN" altLang="en-US" dirty="0"/>
              <a:t>真题，</a:t>
            </a:r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71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177507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2012</a:t>
            </a:r>
            <a:r>
              <a:rPr lang="zh-CN" altLang="en-US" dirty="0"/>
              <a:t>真题，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72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6734015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2015</a:t>
            </a:r>
            <a:r>
              <a:rPr lang="zh-CN" altLang="en-US" dirty="0"/>
              <a:t>真题，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73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778503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2020</a:t>
            </a:r>
            <a:r>
              <a:rPr lang="zh-CN" altLang="en-US" dirty="0"/>
              <a:t>真题，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74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30789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7986683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75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586536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2012</a:t>
            </a:r>
            <a:r>
              <a:rPr lang="zh-CN" altLang="en-US" dirty="0"/>
              <a:t>真题，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76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034648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2016</a:t>
            </a:r>
            <a:r>
              <a:rPr lang="zh-CN" altLang="en-US" dirty="0"/>
              <a:t>真题，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77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2457687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  <a:r>
              <a:rPr lang="zh-CN" altLang="en-US" dirty="0"/>
              <a:t>真题</a:t>
            </a:r>
            <a:r>
              <a:rPr lang="en-US" altLang="zh-CN" dirty="0"/>
              <a:t>	C</a:t>
            </a:r>
          </a:p>
          <a:p>
            <a:endParaRPr lang="en-US" altLang="zh-CN" dirty="0"/>
          </a:p>
          <a:p>
            <a:r>
              <a:rPr lang="zh-CN" altLang="en-US" dirty="0"/>
              <a:t>第一个</a:t>
            </a:r>
            <a:r>
              <a:rPr lang="en-US" altLang="zh-CN" dirty="0"/>
              <a:t>3</a:t>
            </a:r>
            <a:r>
              <a:rPr lang="zh-CN" altLang="en-US" dirty="0"/>
              <a:t>入集合，第二个</a:t>
            </a:r>
            <a:r>
              <a:rPr lang="en-US" altLang="zh-CN" dirty="0"/>
              <a:t>5</a:t>
            </a:r>
            <a:r>
              <a:rPr lang="zh-CN" altLang="en-US" dirty="0"/>
              <a:t>入集合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26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&amp;</a:t>
            </a:r>
            <a:r>
              <a:rPr lang="zh-CN" altLang="en-US" dirty="0"/>
              <a:t>，</a:t>
            </a:r>
            <a:r>
              <a:rPr lang="en-US" altLang="zh-CN" dirty="0"/>
              <a:t>6 -&gt; 25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&amp;</a:t>
            </a:r>
            <a:r>
              <a:rPr lang="zh-CN" altLang="en-US" dirty="0"/>
              <a:t>，</a:t>
            </a:r>
            <a:r>
              <a:rPr lang="en-US" altLang="zh-CN" dirty="0"/>
              <a:t>6 -&gt; 21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14</a:t>
            </a:r>
            <a:r>
              <a:rPr lang="zh-CN" altLang="en-US" dirty="0"/>
              <a:t>，</a:t>
            </a:r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78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518436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79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3089888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2019</a:t>
            </a:r>
            <a:r>
              <a:rPr lang="zh-CN" altLang="en-US" dirty="0"/>
              <a:t>真题，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81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030561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2020</a:t>
            </a:r>
            <a:r>
              <a:rPr lang="zh-CN" altLang="en-US" dirty="0"/>
              <a:t>真题，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82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38980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2011</a:t>
            </a:r>
            <a:r>
              <a:rPr lang="zh-CN" altLang="en-US" dirty="0"/>
              <a:t>真题，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83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731620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2016</a:t>
            </a:r>
            <a:r>
              <a:rPr lang="zh-CN" altLang="en-US" dirty="0"/>
              <a:t>真题，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84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19033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85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8018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2016</a:t>
            </a:r>
            <a:r>
              <a:rPr lang="zh-CN" altLang="en-US" dirty="0"/>
              <a:t>真题变形，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9574199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2012</a:t>
            </a:r>
            <a:r>
              <a:rPr lang="zh-CN" altLang="en-US" dirty="0"/>
              <a:t>真题，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86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093327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2010</a:t>
            </a:r>
            <a:r>
              <a:rPr lang="zh-CN" altLang="en-US" dirty="0"/>
              <a:t>真题，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87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566904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2014</a:t>
            </a:r>
            <a:r>
              <a:rPr lang="zh-CN" altLang="en-US" dirty="0"/>
              <a:t>真题，</a:t>
            </a:r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88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367680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2018</a:t>
            </a:r>
            <a:r>
              <a:rPr lang="zh-CN" altLang="en-US" dirty="0"/>
              <a:t>真题，</a:t>
            </a:r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89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205852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2021</a:t>
            </a:r>
            <a:r>
              <a:rPr lang="zh-CN" altLang="en-US" dirty="0"/>
              <a:t>真题</a:t>
            </a:r>
            <a:r>
              <a:rPr lang="en-US" altLang="zh-CN" dirty="0"/>
              <a:t>	A</a:t>
            </a:r>
          </a:p>
          <a:p>
            <a:endParaRPr lang="en-US" altLang="zh-CN" dirty="0"/>
          </a:p>
          <a:p>
            <a:r>
              <a:rPr lang="en-US" altLang="zh-CN" dirty="0" err="1"/>
              <a:t>abcdef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90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4851876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2020</a:t>
            </a:r>
            <a:r>
              <a:rPr lang="zh-CN" altLang="en-US" dirty="0"/>
              <a:t>真题，</a:t>
            </a:r>
            <a:r>
              <a:rPr lang="en-US" altLang="zh-CN"/>
              <a:t>B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91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440248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2013</a:t>
            </a:r>
            <a:r>
              <a:rPr lang="zh-CN" altLang="en-US" dirty="0"/>
              <a:t>真题，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92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814402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2019</a:t>
            </a:r>
            <a:r>
              <a:rPr lang="zh-CN" altLang="en-US" dirty="0"/>
              <a:t>真题，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93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3704554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2022</a:t>
            </a:r>
            <a:r>
              <a:rPr lang="zh-CN" altLang="en-US" dirty="0"/>
              <a:t>真题</a:t>
            </a:r>
            <a:r>
              <a:rPr lang="en-US" altLang="zh-CN" dirty="0"/>
              <a:t>	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94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056207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2010</a:t>
            </a:r>
            <a:r>
              <a:rPr lang="zh-CN" altLang="en-US" dirty="0"/>
              <a:t>真题，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96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3200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2010</a:t>
            </a:r>
            <a:r>
              <a:rPr lang="zh-CN" altLang="en-US" dirty="0"/>
              <a:t>真题，</a:t>
            </a:r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110150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2015</a:t>
            </a:r>
            <a:r>
              <a:rPr lang="zh-CN" altLang="en-US" dirty="0"/>
              <a:t>真题，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97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804761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2016</a:t>
            </a:r>
            <a:r>
              <a:rPr lang="zh-CN" altLang="en-US" dirty="0"/>
              <a:t>真题，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98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413967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2023</a:t>
            </a:r>
            <a:r>
              <a:rPr lang="zh-CN" altLang="en-US" dirty="0"/>
              <a:t>真题，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99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786669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2024</a:t>
            </a:r>
            <a:r>
              <a:rPr lang="zh-CN" altLang="en-US" dirty="0"/>
              <a:t>真题</a:t>
            </a:r>
            <a:r>
              <a:rPr lang="en-US" altLang="zh-CN" dirty="0"/>
              <a:t>	D</a:t>
            </a:r>
          </a:p>
          <a:p>
            <a:endParaRPr lang="en-US" altLang="zh-CN" dirty="0"/>
          </a:p>
          <a:p>
            <a:r>
              <a:rPr lang="zh-CN" altLang="en-US" dirty="0"/>
              <a:t>使用折半查找的前提有两个：</a:t>
            </a:r>
          </a:p>
          <a:p>
            <a:r>
              <a:rPr lang="en-US" altLang="zh-CN" dirty="0"/>
              <a:t>-</a:t>
            </a:r>
            <a:r>
              <a:rPr lang="zh-CN" altLang="en-US" dirty="0"/>
              <a:t>有序：该数据结构中包含的所有关键字有序。</a:t>
            </a:r>
          </a:p>
          <a:p>
            <a:r>
              <a:rPr lang="en-US" altLang="zh-CN" dirty="0"/>
              <a:t>-</a:t>
            </a:r>
            <a:r>
              <a:rPr lang="zh-CN" altLang="en-US" dirty="0"/>
              <a:t>支持随机访问：该数据结构支持按下标访问关键字，默认该数据结构为数组。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100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4138842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2011</a:t>
            </a:r>
            <a:r>
              <a:rPr lang="zh-CN" altLang="en-US" dirty="0"/>
              <a:t>真题，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101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325736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2013</a:t>
            </a:r>
            <a:r>
              <a:rPr lang="zh-CN" altLang="en-US" dirty="0"/>
              <a:t>真题，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102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772731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2018</a:t>
            </a:r>
            <a:r>
              <a:rPr lang="zh-CN" altLang="en-US" dirty="0"/>
              <a:t>真题，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103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125010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2009</a:t>
            </a:r>
            <a:r>
              <a:rPr lang="zh-CN" altLang="en-US" dirty="0"/>
              <a:t>真题，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104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697074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2010</a:t>
            </a:r>
            <a:r>
              <a:rPr lang="zh-CN" altLang="en-US" dirty="0"/>
              <a:t>真题，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105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055135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2012</a:t>
            </a:r>
            <a:r>
              <a:rPr lang="zh-CN" altLang="en-US" dirty="0"/>
              <a:t>真题，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106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6182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15" name="Rectangle 4"/>
              <p:cNvSpPr>
                <a:spLocks noChangeArrowheads="1"/>
              </p:cNvSpPr>
              <p:nvPr/>
            </p:nvSpPr>
            <p:spPr bwMode="ltGray">
              <a:xfrm>
                <a:off x="2112" y="0"/>
                <a:ext cx="3648" cy="9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6" name="Group 5"/>
              <p:cNvGrpSpPr>
                <a:grpSpLocks/>
              </p:cNvGrpSpPr>
              <p:nvPr userDrawn="1"/>
            </p:nvGrpSpPr>
            <p:grpSpPr bwMode="auto">
              <a:xfrm>
                <a:off x="0" y="0"/>
                <a:ext cx="5760" cy="4320"/>
                <a:chOff x="0" y="0"/>
                <a:chExt cx="5760" cy="4320"/>
              </a:xfrm>
            </p:grpSpPr>
            <p:sp>
              <p:nvSpPr>
                <p:cNvPr id="18" name="Line 6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" name="Line 7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0" name="Line 8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" name="Line 9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Line 10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3" name="Line 11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Line 12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5" name="Line 13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6" name="Line 14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7" name="Line 15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8" name="Line 16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9" name="Line 17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0" name="Line 18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Line 19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Line 20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3" name="Line 21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4" name="Line 22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" name="Line 23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6" name="Line 24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7" name="Line 25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8" name="Line 26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9" name="Line 27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1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2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3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5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6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7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8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9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0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1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2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3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4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5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6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7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8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9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0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1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2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3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4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5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8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7" name="Line 57"/>
              <p:cNvSpPr>
                <a:spLocks noChangeShapeType="1"/>
              </p:cNvSpPr>
              <p:nvPr/>
            </p:nvSpPr>
            <p:spPr bwMode="ltGray">
              <a:xfrm>
                <a:off x="5568" y="0"/>
                <a:ext cx="0" cy="14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" name="Group 58"/>
            <p:cNvGrpSpPr>
              <a:grpSpLocks/>
            </p:cNvGrpSpPr>
            <p:nvPr userDrawn="1"/>
          </p:nvGrpSpPr>
          <p:grpSpPr bwMode="auto">
            <a:xfrm>
              <a:off x="3" y="559"/>
              <a:ext cx="4192" cy="1796"/>
              <a:chOff x="3" y="559"/>
              <a:chExt cx="4192" cy="1796"/>
            </a:xfrm>
          </p:grpSpPr>
          <p:sp>
            <p:nvSpPr>
              <p:cNvPr id="11" name="Line 59"/>
              <p:cNvSpPr>
                <a:spLocks noChangeShapeType="1"/>
              </p:cNvSpPr>
              <p:nvPr/>
            </p:nvSpPr>
            <p:spPr bwMode="ltGray">
              <a:xfrm>
                <a:off x="506" y="559"/>
                <a:ext cx="0" cy="179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" name="Line 60"/>
              <p:cNvSpPr>
                <a:spLocks noChangeShapeType="1"/>
              </p:cNvSpPr>
              <p:nvPr/>
            </p:nvSpPr>
            <p:spPr bwMode="ltGray">
              <a:xfrm flipH="1" flipV="1">
                <a:off x="3" y="1924"/>
                <a:ext cx="32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" name="Line 61"/>
              <p:cNvSpPr>
                <a:spLocks noChangeShapeType="1"/>
              </p:cNvSpPr>
              <p:nvPr/>
            </p:nvSpPr>
            <p:spPr bwMode="ltGray">
              <a:xfrm flipH="1" flipV="1">
                <a:off x="384" y="938"/>
                <a:ext cx="38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" name="Arc 62"/>
              <p:cNvSpPr>
                <a:spLocks/>
              </p:cNvSpPr>
              <p:nvPr/>
            </p:nvSpPr>
            <p:spPr bwMode="ltGray">
              <a:xfrm rot="16200000" flipH="1">
                <a:off x="426" y="860"/>
                <a:ext cx="156" cy="157"/>
              </a:xfrm>
              <a:custGeom>
                <a:avLst/>
                <a:gdLst>
                  <a:gd name="T0" fmla="*/ 76 w 43195"/>
                  <a:gd name="T1" fmla="*/ 0 h 43200"/>
                  <a:gd name="T2" fmla="*/ 0 w 43195"/>
                  <a:gd name="T3" fmla="*/ 80 h 43200"/>
                  <a:gd name="T4" fmla="*/ 78 w 43195"/>
                  <a:gd name="T5" fmla="*/ 79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" name="Group 63"/>
            <p:cNvGrpSpPr>
              <a:grpSpLocks/>
            </p:cNvGrpSpPr>
            <p:nvPr userDrawn="1"/>
          </p:nvGrpSpPr>
          <p:grpSpPr bwMode="auto">
            <a:xfrm>
              <a:off x="1480" y="1952"/>
              <a:ext cx="3808" cy="1812"/>
              <a:chOff x="1480" y="1952"/>
              <a:chExt cx="3808" cy="1812"/>
            </a:xfrm>
          </p:grpSpPr>
          <p:sp>
            <p:nvSpPr>
              <p:cNvPr id="8" name="Line 64"/>
              <p:cNvSpPr>
                <a:spLocks noChangeShapeType="1"/>
              </p:cNvSpPr>
              <p:nvPr/>
            </p:nvSpPr>
            <p:spPr bwMode="ltGray">
              <a:xfrm flipV="1">
                <a:off x="1480" y="3442"/>
                <a:ext cx="38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" name="Line 65"/>
              <p:cNvSpPr>
                <a:spLocks noChangeShapeType="1"/>
              </p:cNvSpPr>
              <p:nvPr/>
            </p:nvSpPr>
            <p:spPr bwMode="ltGray">
              <a:xfrm flipH="1">
                <a:off x="5172" y="1952"/>
                <a:ext cx="0" cy="181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" name="Arc 66"/>
              <p:cNvSpPr>
                <a:spLocks/>
              </p:cNvSpPr>
              <p:nvPr/>
            </p:nvSpPr>
            <p:spPr bwMode="ltGray">
              <a:xfrm rot="5400000">
                <a:off x="5097" y="3346"/>
                <a:ext cx="156" cy="157"/>
              </a:xfrm>
              <a:custGeom>
                <a:avLst/>
                <a:gdLst>
                  <a:gd name="T0" fmla="*/ 76 w 43195"/>
                  <a:gd name="T1" fmla="*/ 0 h 43200"/>
                  <a:gd name="T2" fmla="*/ 0 w 43195"/>
                  <a:gd name="T3" fmla="*/ 80 h 43200"/>
                  <a:gd name="T4" fmla="*/ 78 w 43195"/>
                  <a:gd name="T5" fmla="*/ 79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831555" name="Rectangle 67"/>
          <p:cNvSpPr>
            <a:spLocks noGrp="1" noChangeArrowheads="1"/>
          </p:cNvSpPr>
          <p:nvPr>
            <p:ph type="ctrTitle"/>
          </p:nvPr>
        </p:nvSpPr>
        <p:spPr>
          <a:xfrm>
            <a:off x="1320800" y="1752600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831556" name="Rectangle 68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1320800" y="3309938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69" name="Rectangle 6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" name="Rectangle 70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 algn="ctr"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" name="Rectangle 7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2E8257D-4324-4B54-84F1-9DF7643E6C7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4493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3954A3-4CD6-4380-9755-D58C5B82349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0168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13800" y="304800"/>
            <a:ext cx="2667000" cy="5715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2800" y="304800"/>
            <a:ext cx="7797800" cy="5715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851B09-66EC-45E5-AE1C-5A8D5581851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9656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46223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8E908A-4C76-459A-A336-37A616541AF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66927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17600" y="19050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00800" y="19050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51311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Rectangle 6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9" name="Rectangle 6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F5805-154D-4E02-8BA6-8EF81656EB5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327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82238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Rectangle 6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4" name="Rectangle 6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4D377F-8464-43C9-A800-6DC803F35E6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9276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" name="Rectangle 6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EB7E49-A5DE-4565-B108-DFEFBDF55E0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72305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" name="Rectangle 6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59E671-B5A5-44DF-9119-2707DFA0BA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6718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grpSp>
          <p:nvGrpSpPr>
            <p:cNvPr id="1032" name="Group 3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grpSp>
            <p:nvGrpSpPr>
              <p:cNvPr id="1039" name="Group 4"/>
              <p:cNvGrpSpPr>
                <a:grpSpLocks/>
              </p:cNvGrpSpPr>
              <p:nvPr/>
            </p:nvGrpSpPr>
            <p:grpSpPr bwMode="auto">
              <a:xfrm>
                <a:off x="0" y="192"/>
                <a:ext cx="5760" cy="4032"/>
                <a:chOff x="0" y="192"/>
                <a:chExt cx="5760" cy="4032"/>
              </a:xfrm>
            </p:grpSpPr>
            <p:sp>
              <p:nvSpPr>
                <p:cNvPr id="1070" name="Line 5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1" name="Line 6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2" name="Line 7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3" name="Line 8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4" name="Line 9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5" name="Line 10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6" name="Line 11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7" name="Line 12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8" name="Line 13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9" name="Line 14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0" name="Line 15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1" name="Line 16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2" name="Line 17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3" name="Line 18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4" name="Line 19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5" name="Line 20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6" name="Line 21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7" name="Line 22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8" name="Line 23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9" name="Line 24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90" name="Line 25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91" name="Line 26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40" name="Group 27"/>
              <p:cNvGrpSpPr>
                <a:grpSpLocks/>
              </p:cNvGrpSpPr>
              <p:nvPr/>
            </p:nvGrpSpPr>
            <p:grpSpPr bwMode="auto">
              <a:xfrm>
                <a:off x="192" y="0"/>
                <a:ext cx="5376" cy="4320"/>
                <a:chOff x="192" y="0"/>
                <a:chExt cx="5376" cy="4320"/>
              </a:xfrm>
            </p:grpSpPr>
            <p:sp>
              <p:nvSpPr>
                <p:cNvPr id="1041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2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3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4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5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6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7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8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9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0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1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2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3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4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5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6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7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8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9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0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1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2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3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4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5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6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7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8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9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033" name="Rectangle 57" descr="60%"/>
            <p:cNvSpPr>
              <a:spLocks noChangeArrowheads="1"/>
            </p:cNvSpPr>
            <p:nvPr/>
          </p:nvSpPr>
          <p:spPr bwMode="ltGray">
            <a:xfrm>
              <a:off x="2112" y="0"/>
              <a:ext cx="3648" cy="96"/>
            </a:xfrm>
            <a:prstGeom prst="rect">
              <a:avLst/>
            </a:prstGeom>
            <a:pattFill prst="pct60">
              <a:fgClr>
                <a:schemeClr val="folHlink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4" name="Line 58"/>
            <p:cNvSpPr>
              <a:spLocks noChangeShapeType="1"/>
            </p:cNvSpPr>
            <p:nvPr/>
          </p:nvSpPr>
          <p:spPr bwMode="ltGray">
            <a:xfrm>
              <a:off x="5568" y="0"/>
              <a:ext cx="0" cy="148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35" name="Group 59"/>
            <p:cNvGrpSpPr>
              <a:grpSpLocks/>
            </p:cNvGrpSpPr>
            <p:nvPr/>
          </p:nvGrpSpPr>
          <p:grpSpPr bwMode="auto">
            <a:xfrm>
              <a:off x="261" y="892"/>
              <a:ext cx="1124" cy="1464"/>
              <a:chOff x="96" y="916"/>
              <a:chExt cx="2208" cy="2876"/>
            </a:xfrm>
          </p:grpSpPr>
          <p:sp>
            <p:nvSpPr>
              <p:cNvPr id="1036" name="Line 60"/>
              <p:cNvSpPr>
                <a:spLocks noChangeShapeType="1"/>
              </p:cNvSpPr>
              <p:nvPr/>
            </p:nvSpPr>
            <p:spPr bwMode="ltGray">
              <a:xfrm flipH="1">
                <a:off x="96" y="1037"/>
                <a:ext cx="22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7" name="Line 61"/>
              <p:cNvSpPr>
                <a:spLocks noChangeShapeType="1"/>
              </p:cNvSpPr>
              <p:nvPr/>
            </p:nvSpPr>
            <p:spPr bwMode="ltGray">
              <a:xfrm>
                <a:off x="336" y="920"/>
                <a:ext cx="0" cy="287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8" name="Arc 62"/>
              <p:cNvSpPr>
                <a:spLocks/>
              </p:cNvSpPr>
              <p:nvPr/>
            </p:nvSpPr>
            <p:spPr bwMode="ltGray">
              <a:xfrm flipH="1">
                <a:off x="217" y="916"/>
                <a:ext cx="239" cy="239"/>
              </a:xfrm>
              <a:custGeom>
                <a:avLst/>
                <a:gdLst>
                  <a:gd name="T0" fmla="*/ 117 w 43195"/>
                  <a:gd name="T1" fmla="*/ 0 h 43200"/>
                  <a:gd name="T2" fmla="*/ 0 w 43195"/>
                  <a:gd name="T3" fmla="*/ 122 h 43200"/>
                  <a:gd name="T4" fmla="*/ 119 w 43195"/>
                  <a:gd name="T5" fmla="*/ 12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027" name="Rectangle 63"/>
          <p:cNvSpPr>
            <a:spLocks noGrp="1" noChangeArrowheads="1"/>
          </p:cNvSpPr>
          <p:nvPr>
            <p:ph type="title"/>
          </p:nvPr>
        </p:nvSpPr>
        <p:spPr bwMode="auto">
          <a:xfrm>
            <a:off x="812800" y="3048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8" name="Rectangle 6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17600" y="1905000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30529" name="Rectangle 6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 smtClean="0">
                <a:latin typeface="+mn-lt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30530" name="Rectangle 6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711411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dirty="0" smtClean="0">
                <a:latin typeface="+mn-lt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830531" name="Rectangle 6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latin typeface="+mn-lt"/>
              </a:defRPr>
            </a:lvl1pPr>
          </a:lstStyle>
          <a:p>
            <a:pPr>
              <a:defRPr/>
            </a:pPr>
            <a:fld id="{A9383992-8E9F-402F-903C-68A540BFA1F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8" name="页脚占位符 3"/>
          <p:cNvSpPr txBox="1">
            <a:spLocks/>
          </p:cNvSpPr>
          <p:nvPr userDrawn="1"/>
        </p:nvSpPr>
        <p:spPr bwMode="auto">
          <a:xfrm>
            <a:off x="4165600" y="6248400"/>
            <a:ext cx="701896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/>
              <a:t>复旦大学软件学院</a:t>
            </a:r>
            <a:r>
              <a:rPr lang="en-US" altLang="zh-CN" sz="1400" dirty="0"/>
              <a:t>2025</a:t>
            </a:r>
            <a:r>
              <a:rPr lang="zh-CN" altLang="en-US" sz="1400" dirty="0"/>
              <a:t>秋 </a:t>
            </a:r>
            <a:r>
              <a:rPr lang="en-US" altLang="zh-CN" sz="1400" dirty="0"/>
              <a:t>Data Structure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itchFamily="2" charset="2"/>
        <a:buChar char="Ø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Char char="v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itchFamily="2" charset="2"/>
        <a:buChar char="w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 sz="4000" dirty="0"/>
              <a:t>Data Structure</a:t>
            </a:r>
          </a:p>
        </p:txBody>
      </p:sp>
      <p:sp>
        <p:nvSpPr>
          <p:cNvPr id="307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sz="3600" dirty="0">
                <a:ea typeface="华文行楷" pitchFamily="2" charset="-122"/>
              </a:rPr>
              <a:t>复旦大学软件学院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链表与时间复杂度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将长度为</a:t>
            </a:r>
            <a:r>
              <a:rPr lang="en-US" altLang="zh-CN" dirty="0"/>
              <a:t>n</a:t>
            </a:r>
            <a:r>
              <a:rPr lang="zh-CN" altLang="en-US" dirty="0"/>
              <a:t>的单链表链接在长度为</a:t>
            </a:r>
            <a:r>
              <a:rPr lang="en-US" altLang="zh-CN" dirty="0"/>
              <a:t>m</a:t>
            </a:r>
            <a:r>
              <a:rPr lang="zh-CN" altLang="en-US" dirty="0"/>
              <a:t>的单链表后面，其算法复杂度采用大</a:t>
            </a:r>
            <a:r>
              <a:rPr lang="en-US" altLang="zh-CN" dirty="0"/>
              <a:t>O</a:t>
            </a:r>
            <a:r>
              <a:rPr lang="zh-CN" altLang="en-US" dirty="0"/>
              <a:t>形式表示应该是（）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O(1)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O(m)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O(n)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O(</a:t>
            </a:r>
            <a:r>
              <a:rPr lang="en-US" altLang="zh-CN" dirty="0" err="1"/>
              <a:t>m+n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111534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折半查找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下列数据结构中，不适合直接使用折半查找的是（）。</a:t>
            </a:r>
            <a:br>
              <a:rPr lang="en-US" altLang="zh-CN" dirty="0"/>
            </a:br>
            <a:r>
              <a:rPr lang="en-US" altLang="zh-CN" dirty="0"/>
              <a:t>I. </a:t>
            </a:r>
            <a:r>
              <a:rPr lang="zh-CN" altLang="en-US" dirty="0"/>
              <a:t>有序链表</a:t>
            </a:r>
            <a:r>
              <a:rPr lang="en-US" altLang="zh-CN" dirty="0"/>
              <a:t>	II. </a:t>
            </a:r>
            <a:r>
              <a:rPr lang="zh-CN" altLang="en-US" dirty="0"/>
              <a:t>无序数组</a:t>
            </a:r>
            <a:r>
              <a:rPr lang="en-US" altLang="zh-CN" dirty="0"/>
              <a:t>	III. </a:t>
            </a:r>
            <a:r>
              <a:rPr lang="zh-CN" altLang="en-US" dirty="0"/>
              <a:t>有序静态链表</a:t>
            </a:r>
            <a:br>
              <a:rPr lang="en-US" altLang="zh-CN" dirty="0"/>
            </a:br>
            <a:r>
              <a:rPr lang="en-US" altLang="zh-CN" dirty="0"/>
              <a:t>IV. </a:t>
            </a:r>
            <a:r>
              <a:rPr lang="zh-CN" altLang="en-US" dirty="0"/>
              <a:t>无序静态链表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A.</a:t>
            </a:r>
            <a:r>
              <a:rPr lang="zh-CN" altLang="en-US" dirty="0"/>
              <a:t>仅</a:t>
            </a:r>
            <a:r>
              <a:rPr lang="en-US" altLang="zh-CN" dirty="0"/>
              <a:t>I, III</a:t>
            </a:r>
            <a:br>
              <a:rPr lang="en-US" altLang="zh-CN" dirty="0"/>
            </a:br>
            <a:r>
              <a:rPr lang="en-US" altLang="zh-CN" dirty="0"/>
              <a:t>B. </a:t>
            </a:r>
            <a:r>
              <a:rPr lang="zh-CN" altLang="en-US" dirty="0"/>
              <a:t>仅</a:t>
            </a:r>
            <a:r>
              <a:rPr lang="en-US" altLang="zh-CN" dirty="0"/>
              <a:t>II, IV</a:t>
            </a:r>
            <a:br>
              <a:rPr lang="en-US" altLang="zh-CN" dirty="0"/>
            </a:br>
            <a:r>
              <a:rPr lang="en-US" altLang="zh-CN" dirty="0"/>
              <a:t>C. </a:t>
            </a:r>
            <a:r>
              <a:rPr lang="zh-CN" altLang="en-US" dirty="0"/>
              <a:t>仅</a:t>
            </a:r>
            <a:r>
              <a:rPr lang="en-US" altLang="zh-CN" dirty="0"/>
              <a:t>II, III, IV</a:t>
            </a:r>
            <a:br>
              <a:rPr lang="en-US" altLang="zh-CN" dirty="0"/>
            </a:br>
            <a:r>
              <a:rPr lang="en-US" altLang="zh-CN" dirty="0"/>
              <a:t>D. I, II, III, IV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425697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BST</a:t>
            </a:r>
            <a:r>
              <a:rPr lang="zh-CN" altLang="en-US" dirty="0"/>
              <a:t>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对于下列关键字序列，不可能构成某二叉排序树中一条查找路径的是（）。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95</a:t>
            </a:r>
            <a:r>
              <a:rPr lang="zh-CN" altLang="en-US" dirty="0"/>
              <a:t>、</a:t>
            </a:r>
            <a:r>
              <a:rPr lang="en-US" altLang="zh-CN" dirty="0"/>
              <a:t>22</a:t>
            </a:r>
            <a:r>
              <a:rPr lang="zh-CN" altLang="en-US" dirty="0"/>
              <a:t>、</a:t>
            </a:r>
            <a:r>
              <a:rPr lang="en-US" altLang="zh-CN" dirty="0"/>
              <a:t>91</a:t>
            </a:r>
            <a:r>
              <a:rPr lang="zh-CN" altLang="en-US" dirty="0"/>
              <a:t>、</a:t>
            </a:r>
            <a:r>
              <a:rPr lang="en-US" altLang="zh-CN" dirty="0"/>
              <a:t>24</a:t>
            </a:r>
            <a:r>
              <a:rPr lang="zh-CN" altLang="en-US" dirty="0"/>
              <a:t>、</a:t>
            </a:r>
            <a:r>
              <a:rPr lang="en-US" altLang="zh-CN" dirty="0"/>
              <a:t>94</a:t>
            </a:r>
            <a:r>
              <a:rPr lang="zh-CN" altLang="en-US" dirty="0"/>
              <a:t>、</a:t>
            </a:r>
            <a:r>
              <a:rPr lang="en-US" altLang="zh-CN" dirty="0"/>
              <a:t>71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92</a:t>
            </a:r>
            <a:r>
              <a:rPr lang="zh-CN" altLang="en-US" dirty="0"/>
              <a:t>、</a:t>
            </a:r>
            <a:r>
              <a:rPr lang="en-US" altLang="zh-CN" dirty="0"/>
              <a:t>20</a:t>
            </a:r>
            <a:r>
              <a:rPr lang="zh-CN" altLang="en-US" dirty="0"/>
              <a:t>、</a:t>
            </a:r>
            <a:r>
              <a:rPr lang="en-US" altLang="zh-CN" dirty="0"/>
              <a:t>91</a:t>
            </a:r>
            <a:r>
              <a:rPr lang="zh-CN" altLang="en-US" dirty="0"/>
              <a:t>、</a:t>
            </a:r>
            <a:r>
              <a:rPr lang="en-US" altLang="zh-CN" dirty="0"/>
              <a:t>34</a:t>
            </a:r>
            <a:r>
              <a:rPr lang="zh-CN" altLang="en-US" dirty="0"/>
              <a:t>、</a:t>
            </a:r>
            <a:r>
              <a:rPr lang="en-US" altLang="zh-CN" dirty="0"/>
              <a:t>88</a:t>
            </a:r>
            <a:r>
              <a:rPr lang="zh-CN" altLang="en-US" dirty="0"/>
              <a:t>、</a:t>
            </a:r>
            <a:r>
              <a:rPr lang="en-US" altLang="zh-CN" dirty="0"/>
              <a:t>35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21</a:t>
            </a:r>
            <a:r>
              <a:rPr lang="zh-CN" altLang="en-US" dirty="0"/>
              <a:t>、</a:t>
            </a:r>
            <a:r>
              <a:rPr lang="en-US" altLang="zh-CN" dirty="0"/>
              <a:t>89</a:t>
            </a:r>
            <a:r>
              <a:rPr lang="zh-CN" altLang="en-US" dirty="0"/>
              <a:t>、</a:t>
            </a:r>
            <a:r>
              <a:rPr lang="en-US" altLang="zh-CN" dirty="0"/>
              <a:t>77</a:t>
            </a:r>
            <a:r>
              <a:rPr lang="zh-CN" altLang="en-US" dirty="0"/>
              <a:t>、</a:t>
            </a:r>
            <a:r>
              <a:rPr lang="en-US" altLang="zh-CN" dirty="0"/>
              <a:t>29</a:t>
            </a:r>
            <a:r>
              <a:rPr lang="zh-CN" altLang="en-US" dirty="0"/>
              <a:t>、</a:t>
            </a:r>
            <a:r>
              <a:rPr lang="en-US" altLang="zh-CN" dirty="0"/>
              <a:t>36</a:t>
            </a:r>
            <a:r>
              <a:rPr lang="zh-CN" altLang="en-US" dirty="0"/>
              <a:t>、</a:t>
            </a:r>
            <a:r>
              <a:rPr lang="en-US" altLang="zh-CN" dirty="0"/>
              <a:t>38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12</a:t>
            </a:r>
            <a:r>
              <a:rPr lang="zh-CN" altLang="en-US" dirty="0"/>
              <a:t>、</a:t>
            </a:r>
            <a:r>
              <a:rPr lang="en-US" altLang="zh-CN" dirty="0"/>
              <a:t>25</a:t>
            </a:r>
            <a:r>
              <a:rPr lang="zh-CN" altLang="en-US" dirty="0"/>
              <a:t>、</a:t>
            </a:r>
            <a:r>
              <a:rPr lang="en-US" altLang="zh-CN" dirty="0"/>
              <a:t>71</a:t>
            </a:r>
            <a:r>
              <a:rPr lang="zh-CN" altLang="en-US" dirty="0"/>
              <a:t>、</a:t>
            </a:r>
            <a:r>
              <a:rPr lang="en-US" altLang="zh-CN" dirty="0"/>
              <a:t>68</a:t>
            </a:r>
            <a:r>
              <a:rPr lang="zh-CN" altLang="en-US" dirty="0"/>
              <a:t>、</a:t>
            </a:r>
            <a:r>
              <a:rPr lang="en-US" altLang="zh-CN" dirty="0"/>
              <a:t>33</a:t>
            </a:r>
            <a:r>
              <a:rPr lang="zh-CN" altLang="en-US" dirty="0"/>
              <a:t>、</a:t>
            </a:r>
            <a:r>
              <a:rPr lang="en-US" altLang="zh-CN" dirty="0"/>
              <a:t>34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701149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BST</a:t>
            </a:r>
            <a:r>
              <a:rPr lang="zh-CN" altLang="en-US" dirty="0"/>
              <a:t>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在任意一棵非空二叉排序树</a:t>
            </a:r>
            <a:r>
              <a:rPr lang="en-US" altLang="zh-CN" dirty="0"/>
              <a:t>T1</a:t>
            </a:r>
            <a:r>
              <a:rPr lang="zh-CN" altLang="en-US" dirty="0"/>
              <a:t>中，删除某结点</a:t>
            </a:r>
            <a:r>
              <a:rPr lang="en-US" altLang="zh-CN" dirty="0"/>
              <a:t>v</a:t>
            </a:r>
            <a:r>
              <a:rPr lang="zh-CN" altLang="en-US" dirty="0"/>
              <a:t>后形成二叉排序树</a:t>
            </a:r>
            <a:r>
              <a:rPr lang="en-US" altLang="zh-CN" dirty="0"/>
              <a:t>T2</a:t>
            </a:r>
            <a:r>
              <a:rPr lang="zh-CN" altLang="en-US" dirty="0"/>
              <a:t>，再将</a:t>
            </a:r>
            <a:r>
              <a:rPr lang="en-US" altLang="zh-CN" dirty="0"/>
              <a:t>v</a:t>
            </a:r>
            <a:r>
              <a:rPr lang="zh-CN" altLang="en-US" dirty="0"/>
              <a:t>插入</a:t>
            </a:r>
            <a:r>
              <a:rPr lang="en-US" altLang="zh-CN" dirty="0"/>
              <a:t>T2</a:t>
            </a:r>
            <a:r>
              <a:rPr lang="zh-CN" altLang="en-US" dirty="0"/>
              <a:t>形成二叉排序树</a:t>
            </a:r>
            <a:r>
              <a:rPr lang="en-US" altLang="zh-CN" dirty="0"/>
              <a:t>T3</a:t>
            </a:r>
            <a:r>
              <a:rPr lang="zh-CN" altLang="en-US" dirty="0"/>
              <a:t>。下列关于</a:t>
            </a:r>
            <a:r>
              <a:rPr lang="en-US" altLang="zh-CN" dirty="0"/>
              <a:t>T1</a:t>
            </a:r>
            <a:r>
              <a:rPr lang="zh-CN" altLang="en-US" dirty="0"/>
              <a:t>与</a:t>
            </a:r>
            <a:r>
              <a:rPr lang="en-US" altLang="zh-CN" dirty="0"/>
              <a:t>T3</a:t>
            </a:r>
            <a:r>
              <a:rPr lang="zh-CN" altLang="en-US" dirty="0"/>
              <a:t>的叙述中，正确的是（）。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若</a:t>
            </a:r>
            <a:r>
              <a:rPr lang="en-US" altLang="zh-CN" dirty="0"/>
              <a:t>v</a:t>
            </a:r>
            <a:r>
              <a:rPr lang="zh-CN" altLang="en-US" dirty="0"/>
              <a:t>是</a:t>
            </a:r>
            <a:r>
              <a:rPr lang="en-US" altLang="zh-CN" dirty="0"/>
              <a:t>T1</a:t>
            </a:r>
            <a:r>
              <a:rPr lang="zh-CN" altLang="en-US" dirty="0"/>
              <a:t>的叶结点，则</a:t>
            </a:r>
            <a:r>
              <a:rPr lang="en-US" altLang="zh-CN" dirty="0"/>
              <a:t>T1</a:t>
            </a:r>
            <a:r>
              <a:rPr lang="zh-CN" altLang="en-US" dirty="0"/>
              <a:t>和</a:t>
            </a:r>
            <a:r>
              <a:rPr lang="en-US" altLang="zh-CN" dirty="0"/>
              <a:t>T3</a:t>
            </a:r>
            <a:r>
              <a:rPr lang="zh-CN" altLang="en-US" dirty="0"/>
              <a:t>不同。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若</a:t>
            </a:r>
            <a:r>
              <a:rPr lang="en-US" altLang="zh-CN" dirty="0"/>
              <a:t>v</a:t>
            </a:r>
            <a:r>
              <a:rPr lang="zh-CN" altLang="en-US" dirty="0"/>
              <a:t>是</a:t>
            </a:r>
            <a:r>
              <a:rPr lang="en-US" altLang="zh-CN" dirty="0"/>
              <a:t>T1</a:t>
            </a:r>
            <a:r>
              <a:rPr lang="zh-CN" altLang="en-US" dirty="0"/>
              <a:t>的叶结点，则</a:t>
            </a:r>
            <a:r>
              <a:rPr lang="en-US" altLang="zh-CN" dirty="0"/>
              <a:t>T1</a:t>
            </a:r>
            <a:r>
              <a:rPr lang="zh-CN" altLang="en-US" dirty="0"/>
              <a:t>和</a:t>
            </a:r>
            <a:r>
              <a:rPr lang="en-US" altLang="zh-CN" dirty="0"/>
              <a:t>T3</a:t>
            </a:r>
            <a:r>
              <a:rPr lang="zh-CN" altLang="en-US" dirty="0"/>
              <a:t>相同。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若</a:t>
            </a:r>
            <a:r>
              <a:rPr lang="en-US" altLang="zh-CN" dirty="0"/>
              <a:t>v</a:t>
            </a:r>
            <a:r>
              <a:rPr lang="zh-CN" altLang="en-US" dirty="0"/>
              <a:t>不是</a:t>
            </a:r>
            <a:r>
              <a:rPr lang="en-US" altLang="zh-CN" dirty="0"/>
              <a:t>T1</a:t>
            </a:r>
            <a:r>
              <a:rPr lang="zh-CN" altLang="en-US" dirty="0"/>
              <a:t>的叶结点，则</a:t>
            </a:r>
            <a:r>
              <a:rPr lang="en-US" altLang="zh-CN" dirty="0"/>
              <a:t>T1</a:t>
            </a:r>
            <a:r>
              <a:rPr lang="zh-CN" altLang="en-US" dirty="0"/>
              <a:t>和</a:t>
            </a:r>
            <a:r>
              <a:rPr lang="en-US" altLang="zh-CN" dirty="0"/>
              <a:t>T3</a:t>
            </a:r>
            <a:r>
              <a:rPr lang="zh-CN" altLang="en-US" dirty="0"/>
              <a:t>不同。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若</a:t>
            </a:r>
            <a:r>
              <a:rPr lang="en-US" altLang="zh-CN" dirty="0"/>
              <a:t>v</a:t>
            </a:r>
            <a:r>
              <a:rPr lang="zh-CN" altLang="en-US" dirty="0"/>
              <a:t>不是</a:t>
            </a:r>
            <a:r>
              <a:rPr lang="en-US" altLang="zh-CN" dirty="0"/>
              <a:t>T1</a:t>
            </a:r>
            <a:r>
              <a:rPr lang="zh-CN" altLang="en-US" dirty="0"/>
              <a:t>的叶结点，则</a:t>
            </a:r>
            <a:r>
              <a:rPr lang="en-US" altLang="zh-CN" dirty="0"/>
              <a:t>T1</a:t>
            </a:r>
            <a:r>
              <a:rPr lang="zh-CN" altLang="en-US" dirty="0"/>
              <a:t>和</a:t>
            </a:r>
            <a:r>
              <a:rPr lang="en-US" altLang="zh-CN" dirty="0"/>
              <a:t>T3</a:t>
            </a:r>
            <a:r>
              <a:rPr lang="zh-CN" altLang="en-US" dirty="0"/>
              <a:t>相同。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A. </a:t>
            </a:r>
            <a:r>
              <a:rPr lang="zh-CN" altLang="en-US" dirty="0"/>
              <a:t>仅</a:t>
            </a:r>
            <a:r>
              <a:rPr lang="en-US" altLang="zh-CN" dirty="0"/>
              <a:t>I</a:t>
            </a:r>
            <a:r>
              <a:rPr lang="zh-CN" altLang="en-US" dirty="0"/>
              <a:t>、</a:t>
            </a:r>
            <a:r>
              <a:rPr lang="en-US" altLang="zh-CN" dirty="0"/>
              <a:t>III    B. </a:t>
            </a:r>
            <a:r>
              <a:rPr lang="zh-CN" altLang="en-US" dirty="0"/>
              <a:t>仅</a:t>
            </a:r>
            <a:r>
              <a:rPr lang="en-US" altLang="zh-CN" dirty="0"/>
              <a:t>I</a:t>
            </a:r>
            <a:r>
              <a:rPr lang="zh-CN" altLang="en-US" dirty="0"/>
              <a:t>、</a:t>
            </a:r>
            <a:r>
              <a:rPr lang="en-US" altLang="zh-CN" dirty="0"/>
              <a:t>IV    C.</a:t>
            </a:r>
            <a:r>
              <a:rPr lang="zh-CN" altLang="en-US" dirty="0"/>
              <a:t>仅</a:t>
            </a:r>
            <a:r>
              <a:rPr lang="en-US" altLang="zh-CN" dirty="0"/>
              <a:t>II</a:t>
            </a:r>
            <a:r>
              <a:rPr lang="zh-CN" altLang="en-US" dirty="0"/>
              <a:t>、</a:t>
            </a:r>
            <a:r>
              <a:rPr lang="en-US" altLang="zh-CN" dirty="0"/>
              <a:t>III    D. </a:t>
            </a:r>
            <a:r>
              <a:rPr lang="zh-CN" altLang="en-US" dirty="0"/>
              <a:t>仅</a:t>
            </a:r>
            <a:r>
              <a:rPr lang="en-US" altLang="zh-CN" dirty="0"/>
              <a:t>II</a:t>
            </a:r>
            <a:r>
              <a:rPr lang="zh-CN" altLang="en-US" dirty="0"/>
              <a:t>、</a:t>
            </a:r>
            <a:r>
              <a:rPr lang="en-US" altLang="zh-CN" dirty="0"/>
              <a:t>IV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839113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BST</a:t>
            </a:r>
            <a:r>
              <a:rPr lang="zh-CN" altLang="en-US" dirty="0"/>
              <a:t>树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已知二叉排序树如图所示，元素之间应满足的大小关系是（）。</a:t>
            </a:r>
            <a:endParaRPr lang="en-US" altLang="zh-CN" dirty="0"/>
          </a:p>
          <a:p>
            <a:pPr marL="914400" lvl="1" indent="-514350">
              <a:buFont typeface="+mj-lt"/>
              <a:buAutoNum type="alphaUcPeriod"/>
            </a:pPr>
            <a:r>
              <a:rPr lang="en-US" altLang="zh-CN" dirty="0"/>
              <a:t>x1&lt;x2&lt;x5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altLang="zh-CN" dirty="0"/>
              <a:t>x1&lt;x4&lt;x5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altLang="zh-CN" dirty="0"/>
              <a:t>x3&lt;x5&lt;x4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altLang="zh-CN" dirty="0"/>
              <a:t>x4&lt;x3&lt;x5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32104" y="2132856"/>
            <a:ext cx="3935596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6871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AVL</a:t>
            </a:r>
            <a:r>
              <a:rPr lang="zh-CN" altLang="en-US" dirty="0"/>
              <a:t>树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下列二叉树中，满足平衡二叉树定义的是（）。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701" y="2780928"/>
            <a:ext cx="8811398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669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AVL</a:t>
            </a:r>
            <a:r>
              <a:rPr lang="zh-CN" altLang="en-US" dirty="0"/>
              <a:t>树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如图所示</a:t>
            </a:r>
            <a:r>
              <a:rPr lang="en-US" altLang="zh-CN" dirty="0"/>
              <a:t>AVL</a:t>
            </a:r>
            <a:r>
              <a:rPr lang="zh-CN" altLang="en-US" dirty="0"/>
              <a:t>树中插入关键字</a:t>
            </a:r>
            <a:r>
              <a:rPr lang="en-US" altLang="zh-CN" dirty="0"/>
              <a:t>48</a:t>
            </a:r>
            <a:r>
              <a:rPr lang="zh-CN" altLang="en-US" dirty="0"/>
              <a:t>后得到一棵新的</a:t>
            </a:r>
            <a:r>
              <a:rPr lang="en-US" altLang="zh-CN" dirty="0"/>
              <a:t>AVL</a:t>
            </a:r>
            <a:r>
              <a:rPr lang="zh-CN" altLang="en-US" dirty="0"/>
              <a:t>树，则新树中关键字</a:t>
            </a:r>
            <a:r>
              <a:rPr lang="en-US" altLang="zh-CN" dirty="0"/>
              <a:t>37</a:t>
            </a:r>
            <a:r>
              <a:rPr lang="zh-CN" altLang="en-US" dirty="0"/>
              <a:t>的左右子结点分别是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13</a:t>
            </a:r>
            <a:r>
              <a:rPr lang="zh-CN" altLang="en-US" dirty="0"/>
              <a:t>，</a:t>
            </a:r>
            <a:r>
              <a:rPr lang="en-US" altLang="zh-CN" dirty="0"/>
              <a:t>48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24</a:t>
            </a:r>
            <a:r>
              <a:rPr lang="zh-CN" altLang="en-US" dirty="0"/>
              <a:t>，</a:t>
            </a:r>
            <a:r>
              <a:rPr lang="en-US" altLang="zh-CN" dirty="0"/>
              <a:t>48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24</a:t>
            </a:r>
            <a:r>
              <a:rPr lang="zh-CN" altLang="en-US" dirty="0"/>
              <a:t>，</a:t>
            </a:r>
            <a:r>
              <a:rPr lang="en-US" altLang="zh-CN" dirty="0"/>
              <a:t>53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24</a:t>
            </a:r>
            <a:r>
              <a:rPr lang="zh-CN" altLang="en-US" dirty="0"/>
              <a:t>，</a:t>
            </a:r>
            <a:r>
              <a:rPr lang="en-US" altLang="zh-CN" dirty="0"/>
              <a:t>90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72064" y="2204864"/>
            <a:ext cx="4333311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065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AVL</a:t>
            </a:r>
            <a:r>
              <a:rPr lang="zh-CN" altLang="en-US" dirty="0"/>
              <a:t>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若平衡二叉树的高度为</a:t>
            </a:r>
            <a:r>
              <a:rPr lang="en-US" altLang="zh-CN" dirty="0"/>
              <a:t>6</a:t>
            </a:r>
            <a:r>
              <a:rPr lang="zh-CN" altLang="en-US" dirty="0"/>
              <a:t>，且所有非叶子结点的平衡因子为</a:t>
            </a:r>
            <a:r>
              <a:rPr lang="en-US" altLang="zh-CN" dirty="0"/>
              <a:t>1</a:t>
            </a:r>
            <a:r>
              <a:rPr lang="zh-CN" altLang="en-US" dirty="0"/>
              <a:t>，则该平衡二叉树的结点总数为（）。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12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20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32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33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599203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AVL</a:t>
            </a:r>
            <a:r>
              <a:rPr lang="zh-CN" altLang="en-US" dirty="0"/>
              <a:t>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若将关键字</a:t>
            </a:r>
            <a:r>
              <a:rPr lang="en-US" altLang="zh-CN" dirty="0"/>
              <a:t>1-7</a:t>
            </a:r>
            <a:r>
              <a:rPr lang="zh-CN" altLang="en-US" dirty="0"/>
              <a:t>依次插入初始为空的平衡二叉树</a:t>
            </a:r>
            <a:r>
              <a:rPr lang="en-US" altLang="zh-CN" dirty="0"/>
              <a:t>T</a:t>
            </a:r>
            <a:r>
              <a:rPr lang="zh-CN" altLang="en-US" dirty="0"/>
              <a:t>，则</a:t>
            </a:r>
            <a:r>
              <a:rPr lang="en-US" altLang="zh-CN" dirty="0"/>
              <a:t>T</a:t>
            </a:r>
            <a:r>
              <a:rPr lang="zh-CN" altLang="en-US" dirty="0"/>
              <a:t>中平衡因子为</a:t>
            </a:r>
            <a:r>
              <a:rPr lang="en-US" altLang="zh-CN" dirty="0"/>
              <a:t>0</a:t>
            </a:r>
            <a:r>
              <a:rPr lang="zh-CN" altLang="en-US" dirty="0"/>
              <a:t>的分支结点的个数是（）。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0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2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702711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AVL</a:t>
            </a:r>
            <a:r>
              <a:rPr lang="zh-CN" altLang="en-US" dirty="0"/>
              <a:t>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现有一棵无重复关键字的平衡二叉树，对其进行中序遍历可得到一个降序序列。下列关于该平衡二叉树的叙述中，正确的是（）。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根结点的度一定为</a:t>
            </a:r>
            <a:r>
              <a:rPr lang="en-US" altLang="zh-CN" dirty="0"/>
              <a:t>2</a:t>
            </a:r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树中最小元素一定是叶结点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最后插入的元素一定是叶结点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树中最大元素一定是无左子树</a:t>
            </a:r>
          </a:p>
        </p:txBody>
      </p:sp>
    </p:spTree>
    <p:extLst>
      <p:ext uri="{BB962C8B-B14F-4D97-AF65-F5344CB8AC3E}">
        <p14:creationId xmlns:p14="http://schemas.microsoft.com/office/powerpoint/2010/main" val="58098759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AVL</a:t>
            </a:r>
            <a:r>
              <a:rPr lang="zh-CN" altLang="en-US" dirty="0"/>
              <a:t>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在任意一棵非空平衡二叉树</a:t>
            </a:r>
            <a:r>
              <a:rPr lang="en-US" altLang="zh-CN" dirty="0"/>
              <a:t>T1</a:t>
            </a:r>
            <a:r>
              <a:rPr lang="zh-CN" altLang="en-US" dirty="0"/>
              <a:t>中，删除某结点</a:t>
            </a:r>
            <a:r>
              <a:rPr lang="en-US" altLang="zh-CN" dirty="0"/>
              <a:t>v</a:t>
            </a:r>
            <a:r>
              <a:rPr lang="zh-CN" altLang="en-US" dirty="0"/>
              <a:t>之后形成的平衡二叉树</a:t>
            </a:r>
            <a:r>
              <a:rPr lang="en-US" altLang="zh-CN" dirty="0"/>
              <a:t>T2</a:t>
            </a:r>
            <a:r>
              <a:rPr lang="zh-CN" altLang="en-US" dirty="0"/>
              <a:t>，再将</a:t>
            </a:r>
            <a:r>
              <a:rPr lang="en-US" altLang="zh-CN" dirty="0"/>
              <a:t>v</a:t>
            </a:r>
            <a:r>
              <a:rPr lang="zh-CN" altLang="en-US" dirty="0"/>
              <a:t>插入</a:t>
            </a:r>
            <a:r>
              <a:rPr lang="en-US" altLang="zh-CN" dirty="0"/>
              <a:t>T2</a:t>
            </a:r>
            <a:r>
              <a:rPr lang="zh-CN" altLang="en-US" dirty="0"/>
              <a:t>形成平衡二叉树</a:t>
            </a:r>
            <a:r>
              <a:rPr lang="en-US" altLang="zh-CN" dirty="0"/>
              <a:t>T3</a:t>
            </a:r>
            <a:r>
              <a:rPr lang="zh-CN" altLang="en-US" dirty="0"/>
              <a:t>。下列关于</a:t>
            </a:r>
            <a:r>
              <a:rPr lang="en-US" altLang="zh-CN" dirty="0"/>
              <a:t>T1</a:t>
            </a:r>
            <a:r>
              <a:rPr lang="zh-CN" altLang="en-US" dirty="0"/>
              <a:t>和</a:t>
            </a:r>
            <a:r>
              <a:rPr lang="en-US" altLang="zh-CN" dirty="0"/>
              <a:t>T3</a:t>
            </a:r>
            <a:r>
              <a:rPr lang="zh-CN" altLang="en-US" dirty="0"/>
              <a:t>的叙述中，正确的是（）。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若</a:t>
            </a:r>
            <a:r>
              <a:rPr lang="en-US" altLang="zh-CN" dirty="0"/>
              <a:t>v</a:t>
            </a:r>
            <a:r>
              <a:rPr lang="zh-CN" altLang="en-US" dirty="0"/>
              <a:t>是</a:t>
            </a:r>
            <a:r>
              <a:rPr lang="en-US" altLang="zh-CN" dirty="0"/>
              <a:t>T1</a:t>
            </a:r>
            <a:r>
              <a:rPr lang="zh-CN" altLang="en-US" dirty="0"/>
              <a:t>的叶结点，则</a:t>
            </a:r>
            <a:r>
              <a:rPr lang="en-US" altLang="zh-CN" dirty="0"/>
              <a:t>T1</a:t>
            </a:r>
            <a:r>
              <a:rPr lang="zh-CN" altLang="en-US" dirty="0"/>
              <a:t>与</a:t>
            </a:r>
            <a:r>
              <a:rPr lang="en-US" altLang="zh-CN" dirty="0"/>
              <a:t>T3</a:t>
            </a:r>
            <a:r>
              <a:rPr lang="zh-CN" altLang="en-US" dirty="0"/>
              <a:t>可能不相同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若</a:t>
            </a:r>
            <a:r>
              <a:rPr lang="en-US" altLang="zh-CN" dirty="0"/>
              <a:t>v</a:t>
            </a:r>
            <a:r>
              <a:rPr lang="zh-CN" altLang="en-US" dirty="0"/>
              <a:t>不是</a:t>
            </a:r>
            <a:r>
              <a:rPr lang="en-US" altLang="zh-CN" dirty="0"/>
              <a:t>T1</a:t>
            </a:r>
            <a:r>
              <a:rPr lang="zh-CN" altLang="en-US" dirty="0"/>
              <a:t>的叶结点，则</a:t>
            </a:r>
            <a:r>
              <a:rPr lang="en-US" altLang="zh-CN" dirty="0"/>
              <a:t>T1</a:t>
            </a:r>
            <a:r>
              <a:rPr lang="zh-CN" altLang="en-US" dirty="0"/>
              <a:t>与</a:t>
            </a:r>
            <a:r>
              <a:rPr lang="en-US" altLang="zh-CN" dirty="0"/>
              <a:t>T3</a:t>
            </a:r>
            <a:r>
              <a:rPr lang="zh-CN" altLang="en-US" dirty="0"/>
              <a:t>一定不相同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若</a:t>
            </a:r>
            <a:r>
              <a:rPr lang="en-US" altLang="zh-CN" dirty="0"/>
              <a:t>v</a:t>
            </a:r>
            <a:r>
              <a:rPr lang="zh-CN" altLang="en-US" dirty="0"/>
              <a:t>不是</a:t>
            </a:r>
            <a:r>
              <a:rPr lang="en-US" altLang="zh-CN" dirty="0"/>
              <a:t>T1</a:t>
            </a:r>
            <a:r>
              <a:rPr lang="zh-CN" altLang="en-US" dirty="0"/>
              <a:t>的叶结点，则</a:t>
            </a:r>
            <a:r>
              <a:rPr lang="en-US" altLang="zh-CN" dirty="0"/>
              <a:t>T1</a:t>
            </a:r>
            <a:r>
              <a:rPr lang="zh-CN" altLang="en-US" dirty="0"/>
              <a:t>与</a:t>
            </a:r>
            <a:r>
              <a:rPr lang="en-US" altLang="zh-CN" dirty="0"/>
              <a:t>T3</a:t>
            </a:r>
            <a:r>
              <a:rPr lang="zh-CN" altLang="en-US" dirty="0"/>
              <a:t>一定相同</a:t>
            </a:r>
            <a:endParaRPr lang="en-US" altLang="zh-CN" dirty="0"/>
          </a:p>
          <a:p>
            <a:pPr marL="914400" lvl="1" indent="-457200">
              <a:buFont typeface="+mj-lt"/>
              <a:buAutoNum type="romanUcPeriod"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A. </a:t>
            </a:r>
            <a:r>
              <a:rPr lang="zh-CN" altLang="en-US" dirty="0"/>
              <a:t>仅</a:t>
            </a:r>
            <a:r>
              <a:rPr lang="en-US" altLang="zh-CN" dirty="0"/>
              <a:t>I     B. </a:t>
            </a:r>
            <a:r>
              <a:rPr lang="zh-CN" altLang="en-US" dirty="0"/>
              <a:t>仅</a:t>
            </a:r>
            <a:r>
              <a:rPr lang="en-US" altLang="zh-CN" dirty="0"/>
              <a:t>II    C. </a:t>
            </a:r>
            <a:r>
              <a:rPr lang="zh-CN" altLang="en-US" dirty="0"/>
              <a:t>仅</a:t>
            </a:r>
            <a:r>
              <a:rPr lang="en-US" altLang="zh-CN" dirty="0"/>
              <a:t>I</a:t>
            </a:r>
            <a:r>
              <a:rPr lang="zh-CN" altLang="en-US" dirty="0"/>
              <a:t>、</a:t>
            </a:r>
            <a:r>
              <a:rPr lang="en-US" altLang="zh-CN" dirty="0"/>
              <a:t>II    D. </a:t>
            </a:r>
            <a:r>
              <a:rPr lang="zh-CN" altLang="en-US" dirty="0"/>
              <a:t>仅</a:t>
            </a:r>
            <a:r>
              <a:rPr lang="en-US" altLang="zh-CN" dirty="0"/>
              <a:t>I</a:t>
            </a:r>
            <a:r>
              <a:rPr lang="zh-CN" altLang="en-US" dirty="0"/>
              <a:t>、</a:t>
            </a:r>
            <a:r>
              <a:rPr lang="en-US" altLang="zh-CN" dirty="0"/>
              <a:t>III</a:t>
            </a:r>
          </a:p>
        </p:txBody>
      </p:sp>
    </p:spTree>
    <p:extLst>
      <p:ext uri="{BB962C8B-B14F-4D97-AF65-F5344CB8AC3E}">
        <p14:creationId xmlns:p14="http://schemas.microsoft.com/office/powerpoint/2010/main" val="3373230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链表与时间复杂度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已知两个长度分别为</a:t>
            </a:r>
            <a:r>
              <a:rPr lang="en-US" altLang="zh-CN" dirty="0"/>
              <a:t>m</a:t>
            </a:r>
            <a:r>
              <a:rPr lang="zh-CN" altLang="en-US" dirty="0"/>
              <a:t>和</a:t>
            </a:r>
            <a:r>
              <a:rPr lang="en-US" altLang="zh-CN" dirty="0"/>
              <a:t>n</a:t>
            </a:r>
            <a:r>
              <a:rPr lang="zh-CN" altLang="en-US" dirty="0"/>
              <a:t>的升序链表，若将他们合并为长度为</a:t>
            </a:r>
            <a:r>
              <a:rPr lang="en-US" altLang="zh-CN" dirty="0" err="1"/>
              <a:t>m+n</a:t>
            </a:r>
            <a:r>
              <a:rPr lang="zh-CN" altLang="en-US" dirty="0"/>
              <a:t>的一个降序链表，则最坏情况下的时间复杂度为（）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O(n)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O(</a:t>
            </a:r>
            <a:r>
              <a:rPr lang="en-US" altLang="zh-CN" dirty="0" err="1"/>
              <a:t>mn</a:t>
            </a:r>
            <a:r>
              <a:rPr lang="en-US" altLang="zh-CN" dirty="0"/>
              <a:t>)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O(min(</a:t>
            </a:r>
            <a:r>
              <a:rPr lang="en-US" altLang="zh-CN" dirty="0" err="1"/>
              <a:t>m,n</a:t>
            </a:r>
            <a:r>
              <a:rPr lang="en-US" altLang="zh-CN" dirty="0"/>
              <a:t>))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O(max(</a:t>
            </a:r>
            <a:r>
              <a:rPr lang="en-US" altLang="zh-CN" dirty="0" err="1"/>
              <a:t>m,n</a:t>
            </a:r>
            <a:r>
              <a:rPr lang="en-US" altLang="zh-CN" dirty="0"/>
              <a:t>))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255808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红黑树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下列关于红黑树和</a:t>
            </a:r>
            <a:r>
              <a:rPr lang="en-US" altLang="zh-CN" dirty="0"/>
              <a:t>AVL</a:t>
            </a:r>
            <a:r>
              <a:rPr lang="zh-CN" altLang="en-US" dirty="0"/>
              <a:t>树的说法中，不正确的是（）。</a:t>
            </a:r>
            <a:br>
              <a:rPr lang="en-US" altLang="zh-CN" dirty="0"/>
            </a:br>
            <a:r>
              <a:rPr lang="en-US" altLang="zh-CN" dirty="0"/>
              <a:t>I. </a:t>
            </a:r>
            <a:r>
              <a:rPr lang="zh-CN" altLang="en-US" dirty="0"/>
              <a:t>一棵含有</a:t>
            </a:r>
            <a:r>
              <a:rPr lang="en-US" altLang="zh-CN" dirty="0"/>
              <a:t>n</a:t>
            </a:r>
            <a:r>
              <a:rPr lang="zh-CN" altLang="en-US" dirty="0"/>
              <a:t>个节点的红黑树的高度至多为</a:t>
            </a:r>
            <a:r>
              <a:rPr lang="en-US" altLang="zh-CN" dirty="0"/>
              <a:t>2log</a:t>
            </a:r>
            <a:r>
              <a:rPr lang="en-US" altLang="zh-CN" baseline="-25000" dirty="0"/>
              <a:t>2</a:t>
            </a:r>
            <a:r>
              <a:rPr lang="en-US" altLang="zh-CN" dirty="0"/>
              <a:t>(n+1)</a:t>
            </a:r>
            <a:br>
              <a:rPr lang="en-US" altLang="zh-CN" dirty="0"/>
            </a:br>
            <a:r>
              <a:rPr lang="en-US" altLang="zh-CN" dirty="0"/>
              <a:t>II. </a:t>
            </a:r>
            <a:r>
              <a:rPr lang="zh-CN" altLang="en-US" dirty="0"/>
              <a:t>若一个节点为红色，则它的父节点和子节点都是黑色</a:t>
            </a:r>
            <a:br>
              <a:rPr lang="en-US" altLang="zh-CN" dirty="0"/>
            </a:br>
            <a:r>
              <a:rPr lang="en-US" altLang="zh-CN" dirty="0"/>
              <a:t>III. </a:t>
            </a:r>
            <a:r>
              <a:rPr lang="zh-CN" altLang="en-US" dirty="0"/>
              <a:t>红黑树的查询效率一般要优于含有相同结点数的</a:t>
            </a:r>
            <a:r>
              <a:rPr lang="en-US" altLang="zh-CN" dirty="0"/>
              <a:t>AVL</a:t>
            </a:r>
            <a:r>
              <a:rPr lang="zh-CN" altLang="en-US" dirty="0"/>
              <a:t>树</a:t>
            </a:r>
            <a:br>
              <a:rPr lang="en-US" altLang="zh-CN" dirty="0"/>
            </a:br>
            <a:r>
              <a:rPr lang="en-US" altLang="zh-CN" dirty="0"/>
              <a:t>IV. </a:t>
            </a:r>
            <a:r>
              <a:rPr lang="zh-CN" altLang="en-US" dirty="0"/>
              <a:t>若</a:t>
            </a:r>
            <a:r>
              <a:rPr lang="en-US" altLang="zh-CN" dirty="0"/>
              <a:t>AVL</a:t>
            </a:r>
            <a:r>
              <a:rPr lang="zh-CN" altLang="en-US" dirty="0"/>
              <a:t>树的某节点的左右孩子的平衡因子都是</a:t>
            </a:r>
            <a:r>
              <a:rPr lang="en-US" altLang="zh-CN" dirty="0"/>
              <a:t>0</a:t>
            </a:r>
            <a:r>
              <a:rPr lang="zh-CN" altLang="en-US" dirty="0"/>
              <a:t>，则该节点的平衡因子也是</a:t>
            </a:r>
            <a:r>
              <a:rPr lang="en-US" altLang="zh-CN" dirty="0"/>
              <a:t>0</a:t>
            </a:r>
            <a:br>
              <a:rPr lang="en-US" altLang="zh-CN" dirty="0"/>
            </a:b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A. I,III		B. III		C. II,IV	D. III,IV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418592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红黑树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下列关于红黑树的说法中，正确的是（）。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红黑树的红节点的数目最多与黑节点的数目相同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若红黑树的所有节点都是黑色的，则它一定是一棵满二叉树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红黑树的任何一个分支节点都有两个非空孩子节点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红黑树的子树也一定是红黑树</a:t>
            </a:r>
          </a:p>
        </p:txBody>
      </p:sp>
    </p:spTree>
    <p:extLst>
      <p:ext uri="{BB962C8B-B14F-4D97-AF65-F5344CB8AC3E}">
        <p14:creationId xmlns:p14="http://schemas.microsoft.com/office/powerpoint/2010/main" val="115428180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红黑树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下列</a:t>
            </a:r>
            <a:r>
              <a:rPr lang="en-US" altLang="zh-CN" dirty="0"/>
              <a:t>4</a:t>
            </a:r>
            <a:r>
              <a:rPr lang="zh-CN" altLang="en-US" dirty="0"/>
              <a:t>个选项中，满足红黑树定义的是（）。</a:t>
            </a:r>
            <a:br>
              <a:rPr lang="en-US" altLang="zh-CN" dirty="0"/>
            </a:br>
            <a:r>
              <a:rPr lang="en-US" altLang="zh-CN" dirty="0"/>
              <a:t>A				B 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C				D  </a:t>
            </a:r>
          </a:p>
          <a:p>
            <a:pPr marL="914400" lvl="1" indent="-457200">
              <a:buFont typeface="+mj-lt"/>
              <a:buAutoNum type="alphaUcPeriod"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2636913"/>
            <a:ext cx="2417631" cy="151216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2672405"/>
            <a:ext cx="2930911" cy="14766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4581128"/>
            <a:ext cx="2465448" cy="16320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68" y="4581128"/>
            <a:ext cx="2686945" cy="179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85328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红黑树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将关键字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5</a:t>
            </a:r>
            <a:r>
              <a:rPr lang="zh-CN" altLang="en-US" dirty="0"/>
              <a:t>、</a:t>
            </a:r>
            <a:r>
              <a:rPr lang="en-US" altLang="zh-CN" dirty="0"/>
              <a:t>6</a:t>
            </a:r>
            <a:r>
              <a:rPr lang="zh-CN" altLang="en-US" dirty="0"/>
              <a:t>、</a:t>
            </a:r>
            <a:r>
              <a:rPr lang="en-US" altLang="zh-CN" dirty="0"/>
              <a:t>7</a:t>
            </a:r>
            <a:r>
              <a:rPr lang="zh-CN" altLang="en-US" dirty="0"/>
              <a:t>依次插入初始为空的红黑树</a:t>
            </a:r>
            <a:r>
              <a:rPr lang="en-US" altLang="zh-CN" dirty="0"/>
              <a:t>T</a:t>
            </a:r>
            <a:r>
              <a:rPr lang="zh-CN" altLang="en-US" dirty="0"/>
              <a:t>，则</a:t>
            </a:r>
            <a:r>
              <a:rPr lang="en-US" altLang="zh-CN" dirty="0"/>
              <a:t>T</a:t>
            </a:r>
            <a:r>
              <a:rPr lang="zh-CN" altLang="en-US" dirty="0"/>
              <a:t>中红节点个数是（）。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2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3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171978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红黑树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在如图所示的红黑树中插入节点</a:t>
            </a:r>
            <a:r>
              <a:rPr lang="en-US" altLang="zh-CN" dirty="0"/>
              <a:t>2</a:t>
            </a:r>
            <a:r>
              <a:rPr lang="zh-CN" altLang="en-US" dirty="0"/>
              <a:t>且染成红色后，则下一步应进行的操作是（）</a:t>
            </a:r>
            <a:endParaRPr lang="en-US" altLang="zh-CN" dirty="0"/>
          </a:p>
          <a:p>
            <a:pPr marL="914400" lvl="1" indent="-514350">
              <a:buFont typeface="+mj-lt"/>
              <a:buAutoNum type="alphaUcPeriod"/>
            </a:pPr>
            <a:r>
              <a:rPr lang="zh-CN" altLang="en-US" dirty="0"/>
              <a:t>左旋</a:t>
            </a:r>
            <a:endParaRPr lang="en-US" altLang="zh-CN" dirty="0"/>
          </a:p>
          <a:p>
            <a:pPr marL="914400" lvl="1" indent="-514350">
              <a:buFont typeface="+mj-lt"/>
              <a:buAutoNum type="alphaUcPeriod"/>
            </a:pPr>
            <a:r>
              <a:rPr lang="zh-CN" altLang="en-US" dirty="0"/>
              <a:t>右旋</a:t>
            </a:r>
            <a:endParaRPr lang="en-US" altLang="zh-CN" dirty="0"/>
          </a:p>
          <a:p>
            <a:pPr marL="914400" lvl="1" indent="-514350">
              <a:buFont typeface="+mj-lt"/>
              <a:buAutoNum type="alphaUcPeriod"/>
            </a:pPr>
            <a:r>
              <a:rPr lang="zh-CN" altLang="en-US" dirty="0"/>
              <a:t>变色</a:t>
            </a:r>
            <a:endParaRPr lang="en-US" altLang="zh-CN" dirty="0"/>
          </a:p>
          <a:p>
            <a:pPr marL="914400" lvl="1" indent="-514350">
              <a:buFont typeface="+mj-lt"/>
              <a:buAutoNum type="alphaUcPeriod"/>
            </a:pPr>
            <a:r>
              <a:rPr lang="zh-CN" altLang="en-US" dirty="0"/>
              <a:t>无需调整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157" y="2917771"/>
            <a:ext cx="4591286" cy="2089257"/>
          </a:xfrm>
        </p:spPr>
      </p:pic>
    </p:spTree>
    <p:extLst>
      <p:ext uri="{BB962C8B-B14F-4D97-AF65-F5344CB8AC3E}">
        <p14:creationId xmlns:p14="http://schemas.microsoft.com/office/powerpoint/2010/main" val="322759116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下列叙述中，不符合</a:t>
            </a:r>
            <a:r>
              <a:rPr lang="en-US" altLang="zh-CN" dirty="0"/>
              <a:t>m</a:t>
            </a:r>
            <a:r>
              <a:rPr lang="zh-CN" altLang="en-US" dirty="0"/>
              <a:t>阶</a:t>
            </a:r>
            <a:r>
              <a:rPr lang="en-US" altLang="zh-CN" dirty="0"/>
              <a:t>B</a:t>
            </a:r>
            <a:r>
              <a:rPr lang="zh-CN" altLang="en-US" dirty="0"/>
              <a:t>树定义要求的是（）。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根结点至多有</a:t>
            </a:r>
            <a:r>
              <a:rPr lang="en-US" altLang="zh-CN" dirty="0"/>
              <a:t>m</a:t>
            </a:r>
            <a:r>
              <a:rPr lang="zh-CN" altLang="en-US" dirty="0"/>
              <a:t>棵子树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所有叶结点都在同一层上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各结点内关键字均升序或降序排列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叶结点之间通过指针链接</a:t>
            </a:r>
          </a:p>
        </p:txBody>
      </p:sp>
    </p:spTree>
    <p:extLst>
      <p:ext uri="{BB962C8B-B14F-4D97-AF65-F5344CB8AC3E}">
        <p14:creationId xmlns:p14="http://schemas.microsoft.com/office/powerpoint/2010/main" val="368306488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已知三阶</a:t>
            </a:r>
            <a:r>
              <a:rPr lang="en-US" altLang="zh-CN" dirty="0"/>
              <a:t>B</a:t>
            </a:r>
            <a:r>
              <a:rPr lang="zh-CN" altLang="en-US" dirty="0"/>
              <a:t>树如图，删除</a:t>
            </a:r>
            <a:r>
              <a:rPr lang="en-US" altLang="zh-CN" dirty="0"/>
              <a:t>78</a:t>
            </a:r>
            <a:r>
              <a:rPr lang="zh-CN" altLang="en-US" dirty="0"/>
              <a:t>后得到新</a:t>
            </a:r>
            <a:r>
              <a:rPr lang="en-US" altLang="zh-CN" dirty="0"/>
              <a:t>B</a:t>
            </a:r>
            <a:r>
              <a:rPr lang="zh-CN" altLang="en-US" dirty="0"/>
              <a:t>树，其最右叶结点中的关键字是（）。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60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60</a:t>
            </a:r>
            <a:r>
              <a:rPr lang="zh-CN" altLang="en-US" dirty="0"/>
              <a:t>，</a:t>
            </a:r>
            <a:r>
              <a:rPr lang="en-US" altLang="zh-CN" dirty="0"/>
              <a:t>62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62</a:t>
            </a:r>
            <a:r>
              <a:rPr lang="zh-CN" altLang="en-US" dirty="0"/>
              <a:t>，</a:t>
            </a:r>
            <a:r>
              <a:rPr lang="en-US" altLang="zh-CN" dirty="0"/>
              <a:t>65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65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01124" y="3027859"/>
            <a:ext cx="4479352" cy="186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4707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在一棵高度为</a:t>
            </a:r>
            <a:r>
              <a:rPr lang="en-US" altLang="zh-CN" dirty="0"/>
              <a:t>2</a:t>
            </a:r>
            <a:r>
              <a:rPr lang="zh-CN" altLang="en-US" dirty="0"/>
              <a:t>的</a:t>
            </a:r>
            <a:r>
              <a:rPr lang="en-US" altLang="zh-CN" dirty="0"/>
              <a:t>5</a:t>
            </a:r>
            <a:r>
              <a:rPr lang="zh-CN" altLang="en-US" dirty="0"/>
              <a:t>阶</a:t>
            </a:r>
            <a:r>
              <a:rPr lang="en-US" altLang="zh-CN" dirty="0"/>
              <a:t>B</a:t>
            </a:r>
            <a:r>
              <a:rPr lang="zh-CN" altLang="en-US" dirty="0"/>
              <a:t>树中，所含关键字的个数至少是（）。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5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7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8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257422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在一棵具有</a:t>
            </a:r>
            <a:r>
              <a:rPr lang="en-US" altLang="zh-CN" dirty="0"/>
              <a:t>15</a:t>
            </a:r>
            <a:r>
              <a:rPr lang="zh-CN" altLang="en-US" dirty="0"/>
              <a:t>个关键字的</a:t>
            </a:r>
            <a:r>
              <a:rPr lang="en-US" altLang="zh-CN" dirty="0"/>
              <a:t>4</a:t>
            </a:r>
            <a:r>
              <a:rPr lang="zh-CN" altLang="en-US" dirty="0"/>
              <a:t>阶</a:t>
            </a:r>
            <a:r>
              <a:rPr lang="en-US" altLang="zh-CN" dirty="0"/>
              <a:t>B</a:t>
            </a:r>
            <a:r>
              <a:rPr lang="zh-CN" altLang="en-US" dirty="0"/>
              <a:t>树中，含关键字的结点个数最多是（）。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5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6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10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336792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高度为</a:t>
            </a:r>
            <a:r>
              <a:rPr lang="en-US" altLang="zh-CN" dirty="0"/>
              <a:t>5</a:t>
            </a:r>
            <a:r>
              <a:rPr lang="zh-CN" altLang="en-US" dirty="0"/>
              <a:t>的</a:t>
            </a:r>
            <a:r>
              <a:rPr lang="en-US" altLang="zh-CN" dirty="0"/>
              <a:t>3</a:t>
            </a:r>
            <a:r>
              <a:rPr lang="zh-CN" altLang="en-US" dirty="0"/>
              <a:t>阶</a:t>
            </a:r>
            <a:r>
              <a:rPr lang="en-US" altLang="zh-CN" dirty="0"/>
              <a:t>B</a:t>
            </a:r>
            <a:r>
              <a:rPr lang="zh-CN" altLang="en-US" dirty="0"/>
              <a:t>树含有的关键字个数至少是（）。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15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31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62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242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1714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链表与时间复杂度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已知单链表</a:t>
            </a:r>
            <a:r>
              <a:rPr lang="en-US" altLang="zh-CN" dirty="0"/>
              <a:t>L</a:t>
            </a:r>
            <a:r>
              <a:rPr lang="zh-CN" altLang="en-US" dirty="0"/>
              <a:t>，查找链表中倒数第</a:t>
            </a:r>
            <a:r>
              <a:rPr lang="en-US" altLang="zh-CN" dirty="0"/>
              <a:t>k</a:t>
            </a:r>
            <a:r>
              <a:rPr lang="zh-CN" altLang="en-US" dirty="0"/>
              <a:t>个位置上节点代码的最优时间复杂度是（）。</a:t>
            </a:r>
            <a:endParaRPr lang="en-US" altLang="zh-CN" dirty="0"/>
          </a:p>
          <a:p>
            <a:pPr marL="914400" lvl="1" indent="-514350">
              <a:buFont typeface="+mj-lt"/>
              <a:buAutoNum type="alphaUcPeriod"/>
            </a:pPr>
            <a:r>
              <a:rPr lang="en-US" altLang="zh-CN" dirty="0"/>
              <a:t>O(n)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altLang="zh-CN" dirty="0"/>
              <a:t>O(log n)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altLang="zh-CN" dirty="0"/>
              <a:t>O(n^2)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altLang="zh-CN" dirty="0"/>
              <a:t>O(k)</a:t>
            </a:r>
          </a:p>
        </p:txBody>
      </p:sp>
    </p:spTree>
    <p:extLst>
      <p:ext uri="{BB962C8B-B14F-4D97-AF65-F5344CB8AC3E}">
        <p14:creationId xmlns:p14="http://schemas.microsoft.com/office/powerpoint/2010/main" val="324080935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2FBADA3-6092-CF88-E09E-FB0412EDC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EA41B5A-6C0A-D504-D11B-D4A145197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在一棵高度为</a:t>
            </a:r>
            <a:r>
              <a:rPr lang="en-US" altLang="zh-CN" dirty="0"/>
              <a:t>3</a:t>
            </a:r>
            <a:r>
              <a:rPr lang="zh-CN" altLang="en-US" dirty="0"/>
              <a:t>的</a:t>
            </a:r>
            <a:r>
              <a:rPr lang="en-US" altLang="zh-CN" dirty="0"/>
              <a:t>3</a:t>
            </a:r>
            <a:r>
              <a:rPr lang="zh-CN" altLang="en-US" dirty="0"/>
              <a:t>阶</a:t>
            </a:r>
            <a:r>
              <a:rPr lang="en-US" altLang="zh-CN" dirty="0"/>
              <a:t>B</a:t>
            </a:r>
            <a:r>
              <a:rPr lang="zh-CN" altLang="en-US" dirty="0"/>
              <a:t>树中，根为第一层，若第</a:t>
            </a:r>
            <a:r>
              <a:rPr lang="en-US" altLang="zh-CN" dirty="0"/>
              <a:t>2</a:t>
            </a:r>
            <a:r>
              <a:rPr lang="zh-CN" altLang="en-US" dirty="0"/>
              <a:t>层中有</a:t>
            </a:r>
            <a:r>
              <a:rPr lang="en-US" altLang="zh-CN" dirty="0"/>
              <a:t>4</a:t>
            </a:r>
            <a:r>
              <a:rPr lang="zh-CN" altLang="en-US" dirty="0"/>
              <a:t>个关键字，则该树的节点数最多是（）。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11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10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9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972014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依次将关键字</a:t>
            </a:r>
            <a:r>
              <a:rPr lang="en-US" altLang="zh-CN" dirty="0"/>
              <a:t>5</a:t>
            </a:r>
            <a:r>
              <a:rPr lang="zh-CN" altLang="en-US" dirty="0"/>
              <a:t>、</a:t>
            </a:r>
            <a:r>
              <a:rPr lang="en-US" altLang="zh-CN" dirty="0"/>
              <a:t>6</a:t>
            </a:r>
            <a:r>
              <a:rPr lang="zh-CN" altLang="en-US" dirty="0"/>
              <a:t>、</a:t>
            </a:r>
            <a:r>
              <a:rPr lang="en-US" altLang="zh-CN" dirty="0"/>
              <a:t>9</a:t>
            </a:r>
            <a:r>
              <a:rPr lang="zh-CN" altLang="en-US" dirty="0"/>
              <a:t>、</a:t>
            </a:r>
            <a:r>
              <a:rPr lang="en-US" altLang="zh-CN" dirty="0"/>
              <a:t>13</a:t>
            </a:r>
            <a:r>
              <a:rPr lang="zh-CN" altLang="en-US" dirty="0"/>
              <a:t>、</a:t>
            </a:r>
            <a:r>
              <a:rPr lang="en-US" altLang="zh-CN" dirty="0"/>
              <a:t>8</a:t>
            </a:r>
            <a:r>
              <a:rPr lang="zh-CN" altLang="en-US" dirty="0"/>
              <a:t>、</a:t>
            </a: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12</a:t>
            </a:r>
            <a:r>
              <a:rPr lang="zh-CN" altLang="en-US" dirty="0"/>
              <a:t>、</a:t>
            </a:r>
            <a:r>
              <a:rPr lang="en-US" altLang="zh-CN" dirty="0"/>
              <a:t>15</a:t>
            </a:r>
            <a:r>
              <a:rPr lang="zh-CN" altLang="en-US" dirty="0"/>
              <a:t>插入初始为空的</a:t>
            </a:r>
            <a:r>
              <a:rPr lang="en-US" altLang="zh-CN" dirty="0"/>
              <a:t>4</a:t>
            </a:r>
            <a:r>
              <a:rPr lang="zh-CN" altLang="en-US" dirty="0"/>
              <a:t>阶</a:t>
            </a:r>
            <a:r>
              <a:rPr lang="en-US" altLang="zh-CN" dirty="0"/>
              <a:t>B</a:t>
            </a:r>
            <a:r>
              <a:rPr lang="zh-CN" altLang="en-US" dirty="0"/>
              <a:t>树后，根结点中包含的关键字是（）。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8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6</a:t>
            </a:r>
            <a:r>
              <a:rPr lang="zh-CN" altLang="en-US" dirty="0"/>
              <a:t>，</a:t>
            </a:r>
            <a:r>
              <a:rPr lang="en-US" altLang="zh-CN" dirty="0"/>
              <a:t>9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8</a:t>
            </a:r>
            <a:r>
              <a:rPr lang="zh-CN" altLang="en-US" dirty="0"/>
              <a:t>，</a:t>
            </a:r>
            <a:r>
              <a:rPr lang="en-US" altLang="zh-CN" dirty="0"/>
              <a:t>13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9</a:t>
            </a:r>
            <a:r>
              <a:rPr lang="zh-CN" altLang="en-US" dirty="0"/>
              <a:t>，</a:t>
            </a:r>
            <a:r>
              <a:rPr lang="en-US" altLang="zh-CN" dirty="0"/>
              <a:t>12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433337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6E7776-DD46-D5B6-3137-CC31BE66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C4CFFF-8A0D-9DD4-3D8B-C95AFFE5D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下列关于非空</a:t>
            </a:r>
            <a:r>
              <a:rPr lang="en-US" altLang="zh-CN" dirty="0"/>
              <a:t>B</a:t>
            </a:r>
            <a:r>
              <a:rPr lang="zh-CN" altLang="en-US" dirty="0"/>
              <a:t>树的叙述中，正确的是（）。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插入操作可能增加树的高度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删除操作一定会导致叶节点的变化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查找某关键字总是要查找到叶节点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插入的新关键字最终位于叶节点中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A. </a:t>
            </a:r>
            <a:r>
              <a:rPr lang="zh-CN" altLang="en-US" dirty="0"/>
              <a:t>仅</a:t>
            </a:r>
            <a:r>
              <a:rPr lang="en-US" altLang="zh-CN" dirty="0"/>
              <a:t>I	B. </a:t>
            </a:r>
            <a:r>
              <a:rPr lang="zh-CN" altLang="en-US" dirty="0"/>
              <a:t>仅</a:t>
            </a:r>
            <a:r>
              <a:rPr lang="en-US" altLang="zh-CN" dirty="0"/>
              <a:t>I, II	C. </a:t>
            </a:r>
            <a:r>
              <a:rPr lang="zh-CN" altLang="en-US" dirty="0"/>
              <a:t>仅</a:t>
            </a:r>
            <a:r>
              <a:rPr lang="en-US" altLang="zh-CN" dirty="0"/>
              <a:t>III, IV	D. </a:t>
            </a:r>
            <a:r>
              <a:rPr lang="zh-CN" altLang="en-US" dirty="0"/>
              <a:t>仅</a:t>
            </a:r>
            <a:r>
              <a:rPr lang="en-US" altLang="zh-CN" dirty="0"/>
              <a:t>I, II, IV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699093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B+</a:t>
            </a:r>
            <a:r>
              <a:rPr lang="zh-CN" altLang="en-US" dirty="0"/>
              <a:t>树不同于</a:t>
            </a:r>
            <a:r>
              <a:rPr lang="en-US" altLang="zh-CN" dirty="0"/>
              <a:t>B</a:t>
            </a:r>
            <a:r>
              <a:rPr lang="zh-CN" altLang="en-US" dirty="0"/>
              <a:t>树的特点之一是（）。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能支持顺序查找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结点中含有关键字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根结点至少有两个分支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所有叶结点都在同一层上</a:t>
            </a:r>
          </a:p>
        </p:txBody>
      </p:sp>
    </p:spTree>
    <p:extLst>
      <p:ext uri="{BB962C8B-B14F-4D97-AF65-F5344CB8AC3E}">
        <p14:creationId xmlns:p14="http://schemas.microsoft.com/office/powerpoint/2010/main" val="197178634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下列应用中，适合使用</a:t>
            </a:r>
            <a:r>
              <a:rPr lang="en-US" altLang="zh-CN" dirty="0"/>
              <a:t>B+</a:t>
            </a:r>
            <a:r>
              <a:rPr lang="zh-CN" altLang="en-US" dirty="0"/>
              <a:t>树的是（）。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编译器中的词法分析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关系数据库系统中的索引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网络中的路由表快速查找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操作系统的磁盘空闲块管理</a:t>
            </a:r>
          </a:p>
        </p:txBody>
      </p:sp>
    </p:spTree>
    <p:extLst>
      <p:ext uri="{BB962C8B-B14F-4D97-AF65-F5344CB8AC3E}">
        <p14:creationId xmlns:p14="http://schemas.microsoft.com/office/powerpoint/2010/main" val="334484987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860887-F223-675D-474F-28DB163A7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F259E08-2EA5-7222-7D01-C336A84805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在如图所示的</a:t>
            </a:r>
            <a:r>
              <a:rPr lang="en-US" altLang="zh-CN" dirty="0"/>
              <a:t>5</a:t>
            </a:r>
            <a:r>
              <a:rPr lang="zh-CN" altLang="en-US" dirty="0"/>
              <a:t>阶</a:t>
            </a:r>
            <a:r>
              <a:rPr lang="en-US" altLang="zh-CN" dirty="0"/>
              <a:t>B</a:t>
            </a:r>
            <a:r>
              <a:rPr lang="zh-CN" altLang="en-US" dirty="0"/>
              <a:t>树</a:t>
            </a:r>
            <a:r>
              <a:rPr lang="en-US" altLang="zh-CN" dirty="0"/>
              <a:t>T</a:t>
            </a:r>
            <a:r>
              <a:rPr lang="zh-CN" altLang="en-US" dirty="0"/>
              <a:t>中，删除关键字</a:t>
            </a:r>
            <a:r>
              <a:rPr lang="en-US" altLang="zh-CN" dirty="0"/>
              <a:t>260</a:t>
            </a:r>
            <a:r>
              <a:rPr lang="zh-CN" altLang="en-US" dirty="0"/>
              <a:t>之后需要进行必要的调整，得到新树</a:t>
            </a:r>
            <a:r>
              <a:rPr lang="en-US" altLang="zh-CN" dirty="0"/>
              <a:t>T1.</a:t>
            </a:r>
            <a:r>
              <a:rPr lang="zh-CN" altLang="en-US" dirty="0"/>
              <a:t>下列选项中，不可能是</a:t>
            </a:r>
            <a:r>
              <a:rPr lang="en-US" altLang="zh-CN" dirty="0"/>
              <a:t>T1</a:t>
            </a:r>
            <a:r>
              <a:rPr lang="zh-CN" altLang="en-US" dirty="0"/>
              <a:t>根节点中关键字序列对是（）。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60</a:t>
            </a:r>
            <a:r>
              <a:rPr lang="zh-CN" altLang="en-US" dirty="0"/>
              <a:t>，</a:t>
            </a:r>
            <a:r>
              <a:rPr lang="en-US" altLang="zh-CN" dirty="0"/>
              <a:t>90</a:t>
            </a:r>
            <a:r>
              <a:rPr lang="zh-CN" altLang="en-US" dirty="0"/>
              <a:t>，</a:t>
            </a:r>
            <a:r>
              <a:rPr lang="en-US" altLang="zh-CN" dirty="0"/>
              <a:t>280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60</a:t>
            </a:r>
            <a:r>
              <a:rPr lang="zh-CN" altLang="en-US" dirty="0"/>
              <a:t>，</a:t>
            </a:r>
            <a:r>
              <a:rPr lang="en-US" altLang="zh-CN" dirty="0"/>
              <a:t>90</a:t>
            </a:r>
            <a:r>
              <a:rPr lang="zh-CN" altLang="en-US" dirty="0"/>
              <a:t>，</a:t>
            </a:r>
            <a:r>
              <a:rPr lang="en-US" altLang="zh-CN" dirty="0"/>
              <a:t>350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60</a:t>
            </a:r>
            <a:r>
              <a:rPr lang="zh-CN" altLang="en-US" dirty="0"/>
              <a:t>，</a:t>
            </a:r>
            <a:r>
              <a:rPr lang="en-US" altLang="zh-CN" dirty="0"/>
              <a:t>85</a:t>
            </a:r>
            <a:r>
              <a:rPr lang="zh-CN" altLang="en-US" dirty="0"/>
              <a:t>，</a:t>
            </a:r>
            <a:r>
              <a:rPr lang="en-US" altLang="zh-CN" dirty="0"/>
              <a:t>110</a:t>
            </a:r>
            <a:r>
              <a:rPr lang="zh-CN" altLang="en-US" dirty="0"/>
              <a:t>，</a:t>
            </a:r>
            <a:r>
              <a:rPr lang="en-US" altLang="zh-CN" dirty="0"/>
              <a:t>350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60</a:t>
            </a:r>
            <a:r>
              <a:rPr lang="zh-CN" altLang="en-US" dirty="0"/>
              <a:t>，</a:t>
            </a:r>
            <a:r>
              <a:rPr lang="en-US" altLang="zh-CN" dirty="0"/>
              <a:t>90</a:t>
            </a:r>
            <a:r>
              <a:rPr lang="zh-CN" altLang="en-US" dirty="0"/>
              <a:t>，</a:t>
            </a:r>
            <a:r>
              <a:rPr lang="en-US" altLang="zh-CN" dirty="0"/>
              <a:t>110</a:t>
            </a:r>
            <a:r>
              <a:rPr lang="zh-CN" altLang="en-US" dirty="0"/>
              <a:t>，</a:t>
            </a:r>
            <a:r>
              <a:rPr lang="en-US" altLang="zh-CN" dirty="0"/>
              <a:t>350</a:t>
            </a:r>
          </a:p>
          <a:p>
            <a:pPr marL="914400" lvl="1" indent="-457200">
              <a:buFont typeface="+mj-lt"/>
              <a:buAutoNum type="alphaUcPeriod"/>
            </a:pPr>
            <a:endParaRPr lang="zh-CN" altLang="en-US" dirty="0"/>
          </a:p>
        </p:txBody>
      </p:sp>
      <p:pic>
        <p:nvPicPr>
          <p:cNvPr id="7" name="内容占位符 6" descr="图片包含 图形用户界面&#10;&#10;描述已自动生成">
            <a:extLst>
              <a:ext uri="{FF2B5EF4-FFF2-40B4-BE49-F238E27FC236}">
                <a16:creationId xmlns:a16="http://schemas.microsoft.com/office/drawing/2014/main" id="{2C638F7C-62A0-DB4E-B16C-AB4A6BCF14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56" y="2743200"/>
            <a:ext cx="5080000" cy="1219200"/>
          </a:xfrm>
        </p:spPr>
      </p:pic>
    </p:spTree>
    <p:extLst>
      <p:ext uri="{BB962C8B-B14F-4D97-AF65-F5344CB8AC3E}">
        <p14:creationId xmlns:p14="http://schemas.microsoft.com/office/powerpoint/2010/main" val="312483846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Hash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为提高散列表的查找效率，可以采取的正确措施是（）。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增大装载因子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设计冲突少的散列函数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处理冲突时避免产生聚集现象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A. </a:t>
            </a:r>
            <a:r>
              <a:rPr lang="zh-CN" altLang="en-US" dirty="0"/>
              <a:t>仅</a:t>
            </a:r>
            <a:r>
              <a:rPr lang="en-US" altLang="zh-CN" dirty="0"/>
              <a:t>I    B. </a:t>
            </a:r>
            <a:r>
              <a:rPr lang="zh-CN" altLang="en-US" dirty="0"/>
              <a:t>仅</a:t>
            </a:r>
            <a:r>
              <a:rPr lang="en-US" altLang="zh-CN" dirty="0"/>
              <a:t>II    C. </a:t>
            </a:r>
            <a:r>
              <a:rPr lang="zh-CN" altLang="en-US" dirty="0"/>
              <a:t>仅</a:t>
            </a:r>
            <a:r>
              <a:rPr lang="en-US" altLang="zh-CN" dirty="0"/>
              <a:t>I, II    D. </a:t>
            </a:r>
            <a:r>
              <a:rPr lang="zh-CN" altLang="en-US" dirty="0"/>
              <a:t>仅</a:t>
            </a:r>
            <a:r>
              <a:rPr lang="en-US" altLang="zh-CN" dirty="0"/>
              <a:t>II, III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271000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Hash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用哈希方法处理冲突时可能出现聚集现象，下列选项中，会受聚集现象直接影响的是（）。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存储效率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散列函数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装载因子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平均查找长度</a:t>
            </a:r>
          </a:p>
        </p:txBody>
      </p:sp>
    </p:spTree>
    <p:extLst>
      <p:ext uri="{BB962C8B-B14F-4D97-AF65-F5344CB8AC3E}">
        <p14:creationId xmlns:p14="http://schemas.microsoft.com/office/powerpoint/2010/main" val="87954058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Hash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现有长度为</a:t>
            </a:r>
            <a:r>
              <a:rPr lang="en-US" altLang="zh-CN" dirty="0"/>
              <a:t>7</a:t>
            </a:r>
            <a:r>
              <a:rPr lang="zh-CN" altLang="en-US" dirty="0"/>
              <a:t>，初始为空的散列表</a:t>
            </a:r>
            <a:r>
              <a:rPr lang="en-US" altLang="zh-CN" dirty="0"/>
              <a:t>HT</a:t>
            </a:r>
            <a:r>
              <a:rPr lang="zh-CN" altLang="en-US" dirty="0"/>
              <a:t>，散列函数</a:t>
            </a:r>
            <a:r>
              <a:rPr lang="en-US" altLang="zh-CN" dirty="0"/>
              <a:t>H(key) = key%7</a:t>
            </a:r>
            <a:r>
              <a:rPr lang="zh-CN" altLang="en-US" dirty="0"/>
              <a:t>，采用线性探测法解决冲突，将关键字</a:t>
            </a:r>
            <a:r>
              <a:rPr lang="en-US" altLang="zh-CN" dirty="0"/>
              <a:t>22</a:t>
            </a:r>
            <a:r>
              <a:rPr lang="zh-CN" altLang="en-US" dirty="0"/>
              <a:t>、</a:t>
            </a:r>
            <a:r>
              <a:rPr lang="en-US" altLang="zh-CN" dirty="0"/>
              <a:t>43</a:t>
            </a:r>
            <a:r>
              <a:rPr lang="zh-CN" altLang="en-US" dirty="0"/>
              <a:t>、</a:t>
            </a:r>
            <a:r>
              <a:rPr lang="en-US" altLang="zh-CN" dirty="0"/>
              <a:t>15</a:t>
            </a:r>
            <a:r>
              <a:rPr lang="zh-CN" altLang="en-US" dirty="0"/>
              <a:t>依次插入</a:t>
            </a:r>
            <a:r>
              <a:rPr lang="en-US" altLang="zh-CN" dirty="0"/>
              <a:t>HT</a:t>
            </a:r>
            <a:r>
              <a:rPr lang="zh-CN" altLang="en-US" dirty="0"/>
              <a:t>后，查找成功的平均查找长度为（）。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1.5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1.6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2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8885915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Hash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现有长度为</a:t>
            </a:r>
            <a:r>
              <a:rPr lang="en-US" altLang="zh-CN" dirty="0"/>
              <a:t>11</a:t>
            </a:r>
            <a:r>
              <a:rPr lang="zh-CN" altLang="en-US" dirty="0"/>
              <a:t>，初始为空的散列表</a:t>
            </a:r>
            <a:r>
              <a:rPr lang="en-US" altLang="zh-CN" dirty="0"/>
              <a:t>HT</a:t>
            </a:r>
            <a:r>
              <a:rPr lang="zh-CN" altLang="en-US" dirty="0"/>
              <a:t>，散列函数</a:t>
            </a:r>
            <a:r>
              <a:rPr lang="en-US" altLang="zh-CN" dirty="0"/>
              <a:t>H(key) = key%7</a:t>
            </a:r>
            <a:r>
              <a:rPr lang="zh-CN" altLang="en-US" dirty="0"/>
              <a:t>，采用线性探测法解决冲突，将关键字序列</a:t>
            </a:r>
            <a:r>
              <a:rPr lang="en-US" altLang="zh-CN" dirty="0"/>
              <a:t>87</a:t>
            </a:r>
            <a:r>
              <a:rPr lang="zh-CN" altLang="en-US" dirty="0"/>
              <a:t>、</a:t>
            </a:r>
            <a:r>
              <a:rPr lang="en-US" altLang="zh-CN" dirty="0"/>
              <a:t>40</a:t>
            </a:r>
            <a:r>
              <a:rPr lang="zh-CN" altLang="en-US" dirty="0"/>
              <a:t>、</a:t>
            </a:r>
            <a:r>
              <a:rPr lang="en-US" altLang="zh-CN" dirty="0"/>
              <a:t>30</a:t>
            </a:r>
            <a:r>
              <a:rPr lang="zh-CN" altLang="en-US" dirty="0"/>
              <a:t>、</a:t>
            </a:r>
            <a:r>
              <a:rPr lang="en-US" altLang="zh-CN" dirty="0"/>
              <a:t>6</a:t>
            </a:r>
            <a:r>
              <a:rPr lang="zh-CN" altLang="en-US" dirty="0"/>
              <a:t>、</a:t>
            </a:r>
            <a:r>
              <a:rPr lang="en-US" altLang="zh-CN" dirty="0"/>
              <a:t>11</a:t>
            </a:r>
            <a:r>
              <a:rPr lang="zh-CN" altLang="en-US" dirty="0"/>
              <a:t>、</a:t>
            </a:r>
            <a:r>
              <a:rPr lang="en-US" altLang="zh-CN" dirty="0"/>
              <a:t>22</a:t>
            </a:r>
            <a:r>
              <a:rPr lang="zh-CN" altLang="en-US" dirty="0"/>
              <a:t>、</a:t>
            </a:r>
            <a:r>
              <a:rPr lang="en-US" altLang="zh-CN" dirty="0"/>
              <a:t>98</a:t>
            </a:r>
            <a:r>
              <a:rPr lang="zh-CN" altLang="en-US" dirty="0"/>
              <a:t>、</a:t>
            </a:r>
            <a:r>
              <a:rPr lang="en-US" altLang="zh-CN" dirty="0"/>
              <a:t>20</a:t>
            </a:r>
            <a:r>
              <a:rPr lang="zh-CN" altLang="en-US" dirty="0"/>
              <a:t>依次插入</a:t>
            </a:r>
            <a:r>
              <a:rPr lang="en-US" altLang="zh-CN" dirty="0"/>
              <a:t>HT</a:t>
            </a:r>
            <a:r>
              <a:rPr lang="zh-CN" altLang="en-US" dirty="0"/>
              <a:t>后，查找失败的平均查找长度为（）。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4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5.25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6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6.29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2144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双向链表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17600" y="1905000"/>
            <a:ext cx="10955064" cy="4114800"/>
          </a:xfrm>
        </p:spPr>
        <p:txBody>
          <a:bodyPr/>
          <a:lstStyle/>
          <a:p>
            <a:r>
              <a:rPr lang="zh-CN" altLang="en-US" dirty="0"/>
              <a:t>已知带有头结点的双向链表</a:t>
            </a:r>
            <a:r>
              <a:rPr lang="en-US" altLang="zh-CN" dirty="0"/>
              <a:t>L</a:t>
            </a:r>
            <a:r>
              <a:rPr lang="zh-CN" altLang="en-US" dirty="0"/>
              <a:t>，结点结构为</a:t>
            </a:r>
            <a:br>
              <a:rPr lang="en-US" altLang="zh-CN" dirty="0"/>
            </a:br>
            <a:r>
              <a:rPr lang="zh-CN" altLang="en-US" dirty="0"/>
              <a:t>现在要删除指针</a:t>
            </a:r>
            <a:r>
              <a:rPr lang="en-US" altLang="zh-CN" dirty="0"/>
              <a:t>p</a:t>
            </a:r>
            <a:r>
              <a:rPr lang="zh-CN" altLang="en-US" dirty="0"/>
              <a:t>所指的结点，可能要用到的语句是（）。</a:t>
            </a:r>
            <a:endParaRPr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p-&gt;next-&gt;prev = p-&gt;prev;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p-&gt;next-&gt;prev = p-&gt;next;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p-&gt;prev-&gt;next = p-&gt;prev;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p-&gt;prev-&gt;next = p-&gt;next;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A. 1, 3	 B. 1, 4	C. 2, 3		D. 2, 4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                                 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8328248" y="1988840"/>
          <a:ext cx="259228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854461015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809304909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2509747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prev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data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next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07436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161098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0A8D65-B588-F7E6-DAF6-F0130DB25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Hash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A24FDB-F612-3387-865C-5A78C0932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现有长度为</a:t>
            </a:r>
            <a:r>
              <a:rPr lang="en-US" altLang="zh-CN" dirty="0"/>
              <a:t>5</a:t>
            </a:r>
            <a:r>
              <a:rPr lang="zh-CN" altLang="en-US" dirty="0"/>
              <a:t>、初始为空的散列表</a:t>
            </a:r>
            <a:r>
              <a:rPr lang="en-US" altLang="zh-CN" dirty="0"/>
              <a:t>HT</a:t>
            </a:r>
            <a:r>
              <a:rPr lang="zh-CN" altLang="en-US" dirty="0"/>
              <a:t>，散列函数</a:t>
            </a:r>
            <a:r>
              <a:rPr lang="en-US" altLang="zh-CN" dirty="0"/>
              <a:t>H(k) = (k+4) %5</a:t>
            </a:r>
            <a:r>
              <a:rPr lang="zh-CN" altLang="en-US" dirty="0"/>
              <a:t>，用线性探查再散列法解决冲突。若将关键字</a:t>
            </a:r>
            <a:r>
              <a:rPr lang="en-US" altLang="zh-CN" dirty="0"/>
              <a:t>2022,12,25</a:t>
            </a:r>
            <a:r>
              <a:rPr lang="zh-CN" altLang="en-US" dirty="0"/>
              <a:t>依次插入</a:t>
            </a:r>
            <a:r>
              <a:rPr lang="en-US" altLang="zh-CN" dirty="0"/>
              <a:t>HT</a:t>
            </a:r>
            <a:r>
              <a:rPr lang="zh-CN" altLang="en-US" dirty="0"/>
              <a:t>，然后删除关键字</a:t>
            </a:r>
            <a:r>
              <a:rPr lang="en-US" altLang="zh-CN" dirty="0"/>
              <a:t>25</a:t>
            </a:r>
            <a:r>
              <a:rPr lang="zh-CN" altLang="en-US" dirty="0"/>
              <a:t>，则</a:t>
            </a:r>
            <a:r>
              <a:rPr lang="en-US" altLang="zh-CN" dirty="0"/>
              <a:t>HT</a:t>
            </a:r>
            <a:r>
              <a:rPr lang="zh-CN" altLang="en-US" dirty="0"/>
              <a:t>中查找失败的平均查找长度是（）。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1.6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1.8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2.2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590772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Hash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将关键字数列 </a:t>
            </a:r>
            <a:r>
              <a:rPr lang="en-US" altLang="zh-CN" dirty="0"/>
              <a:t>20, 3, 11, 18, 9, 14, 7 </a:t>
            </a:r>
            <a:r>
              <a:rPr lang="zh-CN" altLang="en-US" dirty="0"/>
              <a:t>依次存储到初始值为空、长度为</a:t>
            </a:r>
            <a:r>
              <a:rPr lang="en-US" altLang="zh-CN" dirty="0"/>
              <a:t>11</a:t>
            </a:r>
            <a:r>
              <a:rPr lang="zh-CN" altLang="en-US" dirty="0"/>
              <a:t>的散列表</a:t>
            </a:r>
            <a:r>
              <a:rPr lang="en-US" altLang="zh-CN" dirty="0"/>
              <a:t>HT</a:t>
            </a:r>
            <a:r>
              <a:rPr lang="zh-CN" altLang="en-US" dirty="0"/>
              <a:t>中，散列函数</a:t>
            </a:r>
            <a:r>
              <a:rPr lang="en-US" altLang="zh-CN" dirty="0"/>
              <a:t>H(key)=(key*3)%11</a:t>
            </a:r>
            <a:r>
              <a:rPr lang="zh-CN" altLang="en-US" dirty="0"/>
              <a:t>，</a:t>
            </a:r>
            <a:r>
              <a:rPr lang="en-US" altLang="zh-CN" dirty="0"/>
              <a:t>H(key)</a:t>
            </a:r>
            <a:r>
              <a:rPr lang="zh-CN" altLang="en-US" dirty="0"/>
              <a:t>计算出的初始散列地址为</a:t>
            </a:r>
            <a:r>
              <a:rPr lang="en-US" altLang="zh-CN" dirty="0"/>
              <a:t>H</a:t>
            </a:r>
            <a:r>
              <a:rPr lang="en-US" altLang="zh-CN" baseline="-25000" dirty="0"/>
              <a:t>0</a:t>
            </a:r>
            <a:r>
              <a:rPr lang="zh-CN" altLang="en-US" dirty="0"/>
              <a:t>，发生冲突时探查地址序列是</a:t>
            </a:r>
            <a:r>
              <a:rPr lang="en-US" altLang="zh-CN" dirty="0"/>
              <a:t>H</a:t>
            </a:r>
            <a:r>
              <a:rPr lang="en-US" altLang="zh-CN" baseline="-25000" dirty="0"/>
              <a:t>1</a:t>
            </a:r>
            <a:r>
              <a:rPr lang="en-US" altLang="zh-CN" dirty="0"/>
              <a:t>, H</a:t>
            </a:r>
            <a:r>
              <a:rPr lang="en-US" altLang="zh-CN" baseline="-25000" dirty="0"/>
              <a:t>2</a:t>
            </a:r>
            <a:r>
              <a:rPr lang="en-US" altLang="zh-CN" dirty="0"/>
              <a:t>, H</a:t>
            </a:r>
            <a:r>
              <a:rPr lang="en-US" altLang="zh-CN" baseline="-25000" dirty="0"/>
              <a:t>3</a:t>
            </a:r>
            <a:r>
              <a:rPr lang="zh-CN" altLang="en-US" dirty="0"/>
              <a:t>，其中</a:t>
            </a:r>
            <a:r>
              <a:rPr lang="en-US" altLang="zh-CN" dirty="0" err="1"/>
              <a:t>H</a:t>
            </a:r>
            <a:r>
              <a:rPr lang="en-US" altLang="zh-CN" baseline="-25000" dirty="0" err="1"/>
              <a:t>k</a:t>
            </a:r>
            <a:r>
              <a:rPr lang="en-US" altLang="zh-CN" dirty="0"/>
              <a:t>=(H</a:t>
            </a:r>
            <a:r>
              <a:rPr lang="en-US" altLang="zh-CN" baseline="-25000" dirty="0"/>
              <a:t>0</a:t>
            </a:r>
            <a:r>
              <a:rPr lang="en-US" altLang="zh-CN" dirty="0"/>
              <a:t>+k</a:t>
            </a:r>
            <a:r>
              <a:rPr lang="en-US" altLang="zh-CN" baseline="30000" dirty="0"/>
              <a:t>2</a:t>
            </a:r>
            <a:r>
              <a:rPr lang="en-US" altLang="zh-CN" dirty="0"/>
              <a:t>)%11</a:t>
            </a:r>
            <a:r>
              <a:rPr lang="zh-CN" altLang="en-US" dirty="0"/>
              <a:t>，</a:t>
            </a:r>
            <a:r>
              <a:rPr lang="en-US" altLang="zh-CN" dirty="0"/>
              <a:t>k=1,2,3…</a:t>
            </a:r>
            <a:r>
              <a:rPr lang="zh-CN" altLang="en-US" dirty="0"/>
              <a:t> 。请回答下列问题。</a:t>
            </a:r>
            <a:endParaRPr lang="en-US" altLang="zh-CN" dirty="0"/>
          </a:p>
          <a:p>
            <a:pPr lvl="1"/>
            <a:r>
              <a:rPr lang="zh-CN" altLang="en-US" dirty="0"/>
              <a:t>画出所构造的</a:t>
            </a:r>
            <a:r>
              <a:rPr lang="en-US" altLang="zh-CN" dirty="0"/>
              <a:t>HT</a:t>
            </a:r>
            <a:r>
              <a:rPr lang="zh-CN" altLang="en-US" dirty="0"/>
              <a:t>，并计算</a:t>
            </a:r>
            <a:r>
              <a:rPr lang="en-US" altLang="zh-CN" dirty="0"/>
              <a:t>HT</a:t>
            </a:r>
            <a:r>
              <a:rPr lang="zh-CN" altLang="en-US" dirty="0"/>
              <a:t>的填装因子。</a:t>
            </a:r>
            <a:endParaRPr lang="en-US" altLang="zh-CN" dirty="0"/>
          </a:p>
          <a:p>
            <a:pPr lvl="1"/>
            <a:r>
              <a:rPr lang="zh-CN" altLang="en-US" dirty="0"/>
              <a:t>给出在</a:t>
            </a:r>
            <a:r>
              <a:rPr lang="en-US" altLang="zh-CN" dirty="0"/>
              <a:t>HT</a:t>
            </a:r>
            <a:r>
              <a:rPr lang="zh-CN" altLang="en-US" dirty="0"/>
              <a:t>中查找关键字</a:t>
            </a:r>
            <a:r>
              <a:rPr lang="en-US" altLang="zh-CN" dirty="0"/>
              <a:t>14</a:t>
            </a:r>
            <a:r>
              <a:rPr lang="zh-CN" altLang="en-US" dirty="0"/>
              <a:t>的关键字比较序列。</a:t>
            </a:r>
            <a:endParaRPr lang="en-US" altLang="zh-CN" dirty="0"/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HT</a:t>
            </a:r>
            <a:r>
              <a:rPr lang="zh-CN" altLang="en-US" dirty="0"/>
              <a:t>中查找关键字</a:t>
            </a:r>
            <a:r>
              <a:rPr lang="en-US" altLang="zh-CN" dirty="0"/>
              <a:t>8</a:t>
            </a:r>
            <a:r>
              <a:rPr lang="zh-CN" altLang="en-US" dirty="0"/>
              <a:t>，确认查找失败时散列地址是多少？</a:t>
            </a:r>
          </a:p>
        </p:txBody>
      </p:sp>
    </p:spTree>
    <p:extLst>
      <p:ext uri="{BB962C8B-B14F-4D97-AF65-F5344CB8AC3E}">
        <p14:creationId xmlns:p14="http://schemas.microsoft.com/office/powerpoint/2010/main" val="120774005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插入排序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对同一待排序序列分别进行折半插入排序和直接插入排序，两者之间可能的不同之处是（）。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排序的总趟数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元素的移动次数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使用辅助空间的数量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元素之间的比较次数</a:t>
            </a:r>
          </a:p>
        </p:txBody>
      </p:sp>
    </p:spTree>
    <p:extLst>
      <p:ext uri="{BB962C8B-B14F-4D97-AF65-F5344CB8AC3E}">
        <p14:creationId xmlns:p14="http://schemas.microsoft.com/office/powerpoint/2010/main" val="19805359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5F5923-246B-7C26-FA82-2BBC17FD7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插入排序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706D61-7645-9961-FDA5-B5237AE46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用直接插入排序方法对下面四个序列进行排序</a:t>
            </a:r>
            <a:r>
              <a:rPr lang="en-US" altLang="zh-CN" dirty="0"/>
              <a:t>(</a:t>
            </a:r>
            <a:r>
              <a:rPr lang="zh-CN" altLang="en-US" dirty="0"/>
              <a:t>由小到大 </a:t>
            </a:r>
            <a:r>
              <a:rPr lang="en-US" altLang="zh-CN" dirty="0"/>
              <a:t>)</a:t>
            </a:r>
            <a:r>
              <a:rPr lang="zh-CN" altLang="en-US" dirty="0"/>
              <a:t>，元素比较次数最少的是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98</a:t>
            </a:r>
            <a:r>
              <a:rPr lang="zh-CN" altLang="en-US" dirty="0"/>
              <a:t>、</a:t>
            </a:r>
            <a:r>
              <a:rPr lang="en-US" altLang="zh-CN" dirty="0"/>
              <a:t>27</a:t>
            </a:r>
            <a:r>
              <a:rPr lang="zh-CN" altLang="en-US" dirty="0"/>
              <a:t>、</a:t>
            </a:r>
            <a:r>
              <a:rPr lang="en-US" altLang="zh-CN" dirty="0"/>
              <a:t>36</a:t>
            </a:r>
            <a:r>
              <a:rPr lang="zh-CN" altLang="en-US" dirty="0"/>
              <a:t>、</a:t>
            </a:r>
            <a:r>
              <a:rPr lang="en-US" altLang="zh-CN" dirty="0"/>
              <a:t>83</a:t>
            </a:r>
            <a:r>
              <a:rPr lang="zh-CN" altLang="en-US" dirty="0"/>
              <a:t>、</a:t>
            </a:r>
            <a:r>
              <a:rPr lang="en-US" altLang="zh-CN" dirty="0"/>
              <a:t>74</a:t>
            </a:r>
            <a:r>
              <a:rPr lang="zh-CN" altLang="en-US" dirty="0"/>
              <a:t>、</a:t>
            </a:r>
            <a:r>
              <a:rPr lang="en-US" altLang="zh-CN" dirty="0"/>
              <a:t>52</a:t>
            </a:r>
            <a:r>
              <a:rPr lang="zh-CN" altLang="en-US" dirty="0"/>
              <a:t>、</a:t>
            </a:r>
            <a:r>
              <a:rPr lang="en-US" altLang="zh-CN" dirty="0"/>
              <a:t>15</a:t>
            </a:r>
            <a:r>
              <a:rPr lang="zh-CN" altLang="en-US" dirty="0"/>
              <a:t>、</a:t>
            </a:r>
            <a:r>
              <a:rPr lang="en-US" altLang="zh-CN" dirty="0"/>
              <a:t>61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27</a:t>
            </a:r>
            <a:r>
              <a:rPr lang="zh-CN" altLang="en-US" dirty="0"/>
              <a:t>、</a:t>
            </a:r>
            <a:r>
              <a:rPr lang="en-US" altLang="zh-CN" dirty="0"/>
              <a:t>36</a:t>
            </a:r>
            <a:r>
              <a:rPr lang="zh-CN" altLang="en-US" dirty="0"/>
              <a:t>、</a:t>
            </a:r>
            <a:r>
              <a:rPr lang="en-US" altLang="zh-CN" dirty="0"/>
              <a:t>15</a:t>
            </a:r>
            <a:r>
              <a:rPr lang="zh-CN" altLang="en-US" dirty="0"/>
              <a:t>、</a:t>
            </a:r>
            <a:r>
              <a:rPr lang="en-US" altLang="zh-CN" dirty="0"/>
              <a:t>52</a:t>
            </a:r>
            <a:r>
              <a:rPr lang="zh-CN" altLang="en-US" dirty="0"/>
              <a:t>、</a:t>
            </a:r>
            <a:r>
              <a:rPr lang="en-US" altLang="zh-CN" dirty="0"/>
              <a:t>61</a:t>
            </a:r>
            <a:r>
              <a:rPr lang="zh-CN" altLang="en-US" dirty="0"/>
              <a:t>、</a:t>
            </a:r>
            <a:r>
              <a:rPr lang="en-US" altLang="zh-CN" dirty="0"/>
              <a:t>98</a:t>
            </a:r>
            <a:r>
              <a:rPr lang="zh-CN" altLang="en-US" dirty="0"/>
              <a:t>、</a:t>
            </a:r>
            <a:r>
              <a:rPr lang="en-US" altLang="zh-CN" dirty="0"/>
              <a:t>83</a:t>
            </a:r>
            <a:r>
              <a:rPr lang="zh-CN" altLang="en-US" dirty="0"/>
              <a:t>、</a:t>
            </a:r>
            <a:r>
              <a:rPr lang="en-US" altLang="zh-CN" dirty="0"/>
              <a:t>74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15</a:t>
            </a:r>
            <a:r>
              <a:rPr lang="zh-CN" altLang="en-US" dirty="0"/>
              <a:t>、</a:t>
            </a:r>
            <a:r>
              <a:rPr lang="en-US" altLang="zh-CN" dirty="0"/>
              <a:t>27</a:t>
            </a:r>
            <a:r>
              <a:rPr lang="zh-CN" altLang="en-US" dirty="0"/>
              <a:t>、</a:t>
            </a:r>
            <a:r>
              <a:rPr lang="en-US" altLang="zh-CN" dirty="0"/>
              <a:t>52</a:t>
            </a:r>
            <a:r>
              <a:rPr lang="zh-CN" altLang="en-US" dirty="0"/>
              <a:t>、</a:t>
            </a:r>
            <a:r>
              <a:rPr lang="en-US" altLang="zh-CN" dirty="0"/>
              <a:t>36</a:t>
            </a:r>
            <a:r>
              <a:rPr lang="zh-CN" altLang="en-US" dirty="0"/>
              <a:t>、</a:t>
            </a:r>
            <a:r>
              <a:rPr lang="en-US" altLang="zh-CN" dirty="0"/>
              <a:t>74</a:t>
            </a:r>
            <a:r>
              <a:rPr lang="zh-CN" altLang="en-US" dirty="0"/>
              <a:t>、</a:t>
            </a:r>
            <a:r>
              <a:rPr lang="en-US" altLang="zh-CN" dirty="0"/>
              <a:t>61</a:t>
            </a:r>
            <a:r>
              <a:rPr lang="zh-CN" altLang="en-US" dirty="0"/>
              <a:t>、</a:t>
            </a:r>
            <a:r>
              <a:rPr lang="en-US" altLang="zh-CN" dirty="0"/>
              <a:t>83</a:t>
            </a:r>
            <a:r>
              <a:rPr lang="zh-CN" altLang="en-US" dirty="0"/>
              <a:t>、</a:t>
            </a:r>
            <a:r>
              <a:rPr lang="en-US" altLang="zh-CN" dirty="0"/>
              <a:t>98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83</a:t>
            </a:r>
            <a:r>
              <a:rPr lang="zh-CN" altLang="en-US" dirty="0"/>
              <a:t>、</a:t>
            </a:r>
            <a:r>
              <a:rPr lang="en-US" altLang="zh-CN" dirty="0"/>
              <a:t>61</a:t>
            </a:r>
            <a:r>
              <a:rPr lang="zh-CN" altLang="en-US" dirty="0"/>
              <a:t>、</a:t>
            </a:r>
            <a:r>
              <a:rPr lang="en-US" altLang="zh-CN" dirty="0"/>
              <a:t>74</a:t>
            </a:r>
            <a:r>
              <a:rPr lang="zh-CN" altLang="en-US" dirty="0"/>
              <a:t>、</a:t>
            </a:r>
            <a:r>
              <a:rPr lang="en-US" altLang="zh-CN" dirty="0"/>
              <a:t>52</a:t>
            </a:r>
            <a:r>
              <a:rPr lang="zh-CN" altLang="en-US" dirty="0"/>
              <a:t>、</a:t>
            </a:r>
            <a:r>
              <a:rPr lang="en-US" altLang="zh-CN" dirty="0"/>
              <a:t>15</a:t>
            </a:r>
            <a:r>
              <a:rPr lang="zh-CN" altLang="en-US" dirty="0"/>
              <a:t>、</a:t>
            </a:r>
            <a:r>
              <a:rPr lang="en-US" altLang="zh-CN" dirty="0"/>
              <a:t>27</a:t>
            </a:r>
            <a:r>
              <a:rPr lang="zh-CN" altLang="en-US" dirty="0"/>
              <a:t>、</a:t>
            </a:r>
            <a:r>
              <a:rPr lang="en-US" altLang="zh-CN" dirty="0"/>
              <a:t>98</a:t>
            </a:r>
            <a:r>
              <a:rPr lang="zh-CN" altLang="en-US" dirty="0"/>
              <a:t>、</a:t>
            </a:r>
            <a:r>
              <a:rPr lang="en-US" altLang="zh-CN" dirty="0"/>
              <a:t>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583078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希尔排序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希尔排序的组内排序用的是（）。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直接插入排序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折半插入排序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快速排序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归并排序</a:t>
            </a:r>
          </a:p>
        </p:txBody>
      </p:sp>
    </p:spTree>
    <p:extLst>
      <p:ext uri="{BB962C8B-B14F-4D97-AF65-F5344CB8AC3E}">
        <p14:creationId xmlns:p14="http://schemas.microsoft.com/office/powerpoint/2010/main" val="410855759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希尔排序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用希尔排序方法对一个序列进行排序时，若第一趟排序结果是</a:t>
            </a:r>
            <a:br>
              <a:rPr lang="en-US" altLang="zh-CN" dirty="0"/>
            </a:br>
            <a:r>
              <a:rPr lang="en-US" altLang="zh-CN" dirty="0"/>
              <a:t>9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13</a:t>
            </a:r>
            <a:r>
              <a:rPr lang="zh-CN" altLang="en-US" dirty="0"/>
              <a:t>，</a:t>
            </a:r>
            <a:r>
              <a:rPr lang="en-US" altLang="zh-CN" dirty="0"/>
              <a:t>7</a:t>
            </a:r>
            <a:r>
              <a:rPr lang="zh-CN" altLang="en-US" dirty="0"/>
              <a:t>，</a:t>
            </a:r>
            <a:r>
              <a:rPr lang="en-US" altLang="zh-CN" dirty="0"/>
              <a:t>8</a:t>
            </a:r>
            <a:r>
              <a:rPr lang="zh-CN" altLang="en-US" dirty="0"/>
              <a:t>，</a:t>
            </a:r>
            <a:r>
              <a:rPr lang="en-US" altLang="zh-CN" dirty="0"/>
              <a:t>20</a:t>
            </a:r>
            <a:r>
              <a:rPr lang="zh-CN" altLang="en-US" dirty="0"/>
              <a:t>，</a:t>
            </a:r>
            <a:r>
              <a:rPr lang="en-US" altLang="zh-CN" dirty="0"/>
              <a:t>23</a:t>
            </a:r>
            <a:r>
              <a:rPr lang="zh-CN" altLang="en-US" dirty="0"/>
              <a:t>，</a:t>
            </a:r>
            <a:r>
              <a:rPr lang="en-US" altLang="zh-CN" dirty="0"/>
              <a:t>15</a:t>
            </a:r>
            <a:r>
              <a:rPr lang="zh-CN" altLang="en-US" dirty="0"/>
              <a:t>，则该趟排序采用的增量（间隔）可能是（）。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2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3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4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417379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希尔排序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对初始序列（</a:t>
            </a:r>
            <a:r>
              <a:rPr lang="en-US" altLang="zh-CN" dirty="0"/>
              <a:t>8</a:t>
            </a:r>
            <a:r>
              <a:rPr lang="zh-CN" altLang="en-US" dirty="0"/>
              <a:t>、</a:t>
            </a: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9</a:t>
            </a:r>
            <a:r>
              <a:rPr lang="zh-CN" altLang="en-US" dirty="0"/>
              <a:t>、</a:t>
            </a:r>
            <a:r>
              <a:rPr lang="en-US" altLang="zh-CN" dirty="0"/>
              <a:t>11</a:t>
            </a:r>
            <a:r>
              <a:rPr lang="zh-CN" altLang="en-US" dirty="0"/>
              <a:t>、</a:t>
            </a: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7</a:t>
            </a:r>
            <a:r>
              <a:rPr lang="zh-CN" altLang="en-US" dirty="0"/>
              <a:t>、</a:t>
            </a:r>
            <a:r>
              <a:rPr lang="en-US" altLang="zh-CN" dirty="0"/>
              <a:t>5</a:t>
            </a:r>
            <a:r>
              <a:rPr lang="zh-CN" altLang="en-US" dirty="0"/>
              <a:t>、</a:t>
            </a:r>
            <a:r>
              <a:rPr lang="en-US" altLang="zh-CN" dirty="0"/>
              <a:t>10</a:t>
            </a:r>
            <a:r>
              <a:rPr lang="zh-CN" altLang="en-US" dirty="0"/>
              <a:t>、</a:t>
            </a:r>
            <a:r>
              <a:rPr lang="en-US" altLang="zh-CN" dirty="0"/>
              <a:t>6</a:t>
            </a:r>
            <a:r>
              <a:rPr lang="zh-CN" altLang="en-US" dirty="0"/>
              <a:t>）进行希尔排序。若第一趟排序结果为（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7</a:t>
            </a:r>
            <a:r>
              <a:rPr lang="zh-CN" altLang="en-US" dirty="0"/>
              <a:t>、</a:t>
            </a:r>
            <a:r>
              <a:rPr lang="en-US" altLang="zh-CN" dirty="0"/>
              <a:t>5</a:t>
            </a:r>
            <a:r>
              <a:rPr lang="zh-CN" altLang="en-US" dirty="0"/>
              <a:t>、</a:t>
            </a: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6</a:t>
            </a:r>
            <a:r>
              <a:rPr lang="zh-CN" altLang="en-US" dirty="0"/>
              <a:t>、</a:t>
            </a:r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9</a:t>
            </a:r>
            <a:r>
              <a:rPr lang="zh-CN" altLang="en-US" dirty="0"/>
              <a:t>、</a:t>
            </a:r>
            <a:r>
              <a:rPr lang="en-US" altLang="zh-CN" dirty="0"/>
              <a:t>11</a:t>
            </a:r>
            <a:r>
              <a:rPr lang="zh-CN" altLang="en-US" dirty="0"/>
              <a:t>、</a:t>
            </a:r>
            <a:r>
              <a:rPr lang="en-US" altLang="zh-CN" dirty="0"/>
              <a:t>10</a:t>
            </a:r>
            <a:r>
              <a:rPr lang="zh-CN" altLang="en-US" dirty="0"/>
              <a:t>、</a:t>
            </a:r>
            <a:r>
              <a:rPr lang="en-US" altLang="zh-CN" dirty="0"/>
              <a:t>8</a:t>
            </a:r>
            <a:r>
              <a:rPr lang="zh-CN" altLang="en-US" dirty="0"/>
              <a:t>），第二趟排序结果为（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6</a:t>
            </a:r>
            <a:r>
              <a:rPr lang="zh-CN" altLang="en-US" dirty="0"/>
              <a:t>、</a:t>
            </a:r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7</a:t>
            </a:r>
            <a:r>
              <a:rPr lang="zh-CN" altLang="en-US" dirty="0"/>
              <a:t>、</a:t>
            </a:r>
            <a:r>
              <a:rPr lang="en-US" altLang="zh-CN" dirty="0"/>
              <a:t>5</a:t>
            </a:r>
            <a:r>
              <a:rPr lang="zh-CN" altLang="en-US" dirty="0"/>
              <a:t>、</a:t>
            </a:r>
            <a:r>
              <a:rPr lang="en-US" altLang="zh-CN" dirty="0"/>
              <a:t>8</a:t>
            </a:r>
            <a:r>
              <a:rPr lang="zh-CN" altLang="en-US" dirty="0"/>
              <a:t>、</a:t>
            </a:r>
            <a:r>
              <a:rPr lang="en-US" altLang="zh-CN" dirty="0"/>
              <a:t>11</a:t>
            </a:r>
            <a:r>
              <a:rPr lang="zh-CN" altLang="en-US" dirty="0"/>
              <a:t>、</a:t>
            </a:r>
            <a:r>
              <a:rPr lang="en-US" altLang="zh-CN" dirty="0"/>
              <a:t>10</a:t>
            </a:r>
            <a:r>
              <a:rPr lang="zh-CN" altLang="en-US" dirty="0"/>
              <a:t>、</a:t>
            </a:r>
            <a:r>
              <a:rPr lang="en-US" altLang="zh-CN" dirty="0"/>
              <a:t>9</a:t>
            </a:r>
            <a:r>
              <a:rPr lang="zh-CN" altLang="en-US" dirty="0"/>
              <a:t>），则两趟排序采用的增量（间隔）分别为</a:t>
            </a:r>
            <a:endParaRPr lang="en-US" altLang="zh-CN" dirty="0"/>
          </a:p>
          <a:p>
            <a:pPr marL="858837" lvl="1" indent="-514350">
              <a:buFont typeface="+mj-lt"/>
              <a:buAutoNum type="alphaUcPeriod"/>
            </a:pP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</a:p>
          <a:p>
            <a:pPr marL="858837" lvl="1" indent="-514350">
              <a:buFont typeface="+mj-lt"/>
              <a:buAutoNum type="alphaUcPeriod"/>
            </a:pP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</a:p>
          <a:p>
            <a:pPr marL="858837" lvl="1" indent="-514350">
              <a:buFont typeface="+mj-lt"/>
              <a:buAutoNum type="alphaUcPeriod"/>
            </a:pPr>
            <a:r>
              <a:rPr lang="en-US" altLang="zh-CN" dirty="0"/>
              <a:t>5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</a:p>
          <a:p>
            <a:pPr marL="858837" lvl="1" indent="-514350">
              <a:buFont typeface="+mj-lt"/>
              <a:buAutoNum type="alphaUcPeriod"/>
            </a:pPr>
            <a:r>
              <a:rPr lang="en-US" altLang="zh-CN" dirty="0"/>
              <a:t>5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</a:p>
          <a:p>
            <a:pPr marL="858837" lvl="1" indent="-514350">
              <a:buFont typeface="+mj-lt"/>
              <a:buAutoNum type="alphaU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254999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快速排序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为实现快速排序算法，待排序序列宜采用的存储方式是（）。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顺序存储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散列存储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链式存储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索引存储</a:t>
            </a:r>
          </a:p>
        </p:txBody>
      </p:sp>
    </p:spTree>
    <p:extLst>
      <p:ext uri="{BB962C8B-B14F-4D97-AF65-F5344CB8AC3E}">
        <p14:creationId xmlns:p14="http://schemas.microsoft.com/office/powerpoint/2010/main" val="270901886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快速排序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采用递归方式对顺序表进行快速排序。下列关于递归次数的叙述中，正确的是（）。</a:t>
            </a:r>
            <a:endParaRPr lang="en-US" altLang="zh-CN" dirty="0"/>
          </a:p>
          <a:p>
            <a:pPr marL="858837" lvl="1" indent="-514350">
              <a:buFont typeface="+mj-lt"/>
              <a:buAutoNum type="alphaUcPeriod"/>
            </a:pPr>
            <a:r>
              <a:rPr lang="zh-CN" altLang="en-US" dirty="0"/>
              <a:t>递归次数与初始数据的排列次数无关</a:t>
            </a:r>
            <a:endParaRPr lang="en-US" altLang="zh-CN" dirty="0"/>
          </a:p>
          <a:p>
            <a:pPr marL="858837" lvl="1" indent="-514350">
              <a:buFont typeface="+mj-lt"/>
              <a:buAutoNum type="alphaUcPeriod"/>
            </a:pPr>
            <a:r>
              <a:rPr lang="zh-CN" altLang="en-US" dirty="0"/>
              <a:t>每次划分后，先处理较长的分区可以减少递归次数</a:t>
            </a:r>
            <a:endParaRPr lang="en-US" altLang="zh-CN" dirty="0"/>
          </a:p>
          <a:p>
            <a:pPr marL="858837" lvl="1" indent="-514350">
              <a:buFont typeface="+mj-lt"/>
              <a:buAutoNum type="alphaUcPeriod"/>
            </a:pPr>
            <a:r>
              <a:rPr lang="zh-CN" altLang="en-US" dirty="0"/>
              <a:t>每次划分后，先处理较短的分区可以减少递归次数</a:t>
            </a:r>
            <a:endParaRPr lang="en-US" altLang="zh-CN" dirty="0"/>
          </a:p>
          <a:p>
            <a:pPr marL="858837" lvl="1" indent="-514350">
              <a:buFont typeface="+mj-lt"/>
              <a:buAutoNum type="alphaUcPeriod"/>
            </a:pPr>
            <a:r>
              <a:rPr lang="zh-CN" altLang="en-US" dirty="0"/>
              <a:t>递归次数与每次划分后得到的分区的处理顺序无关</a:t>
            </a:r>
          </a:p>
        </p:txBody>
      </p:sp>
    </p:spTree>
    <p:extLst>
      <p:ext uri="{BB962C8B-B14F-4D97-AF65-F5344CB8AC3E}">
        <p14:creationId xmlns:p14="http://schemas.microsoft.com/office/powerpoint/2010/main" val="15806853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快速排序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下列选项中，不可能是快速排序第</a:t>
            </a:r>
            <a:r>
              <a:rPr lang="en-US" altLang="zh-CN" dirty="0"/>
              <a:t>2</a:t>
            </a:r>
            <a:r>
              <a:rPr lang="zh-CN" altLang="en-US" dirty="0"/>
              <a:t>趟排序结果的是（）。</a:t>
            </a:r>
            <a:endParaRPr lang="en-US" altLang="zh-CN" dirty="0"/>
          </a:p>
          <a:p>
            <a:pPr marL="858837" lvl="1" indent="-514350">
              <a:buFont typeface="+mj-lt"/>
              <a:buAutoNum type="alphaUcPeriod"/>
            </a:pP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5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6</a:t>
            </a:r>
            <a:r>
              <a:rPr lang="zh-CN" altLang="en-US" dirty="0"/>
              <a:t>，</a:t>
            </a:r>
            <a:r>
              <a:rPr lang="en-US" altLang="zh-CN" dirty="0"/>
              <a:t>7</a:t>
            </a:r>
            <a:r>
              <a:rPr lang="zh-CN" altLang="en-US" dirty="0"/>
              <a:t>，</a:t>
            </a:r>
            <a:r>
              <a:rPr lang="en-US" altLang="zh-CN" dirty="0"/>
              <a:t>9</a:t>
            </a:r>
          </a:p>
          <a:p>
            <a:pPr marL="858837" lvl="1" indent="-514350">
              <a:buFont typeface="+mj-lt"/>
              <a:buAutoNum type="alphaUcPeriod"/>
            </a:pP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7</a:t>
            </a:r>
            <a:r>
              <a:rPr lang="zh-CN" altLang="en-US" dirty="0"/>
              <a:t>，</a:t>
            </a:r>
            <a:r>
              <a:rPr lang="en-US" altLang="zh-CN" dirty="0"/>
              <a:t>5</a:t>
            </a:r>
            <a:r>
              <a:rPr lang="zh-CN" altLang="en-US" dirty="0"/>
              <a:t>，</a:t>
            </a:r>
            <a:r>
              <a:rPr lang="en-US" altLang="zh-CN" dirty="0"/>
              <a:t>6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9</a:t>
            </a:r>
          </a:p>
          <a:p>
            <a:pPr marL="858837" lvl="1" indent="-514350">
              <a:buFont typeface="+mj-lt"/>
              <a:buAutoNum type="alphaUcPeriod"/>
            </a:pP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5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7</a:t>
            </a:r>
            <a:r>
              <a:rPr lang="zh-CN" altLang="en-US" dirty="0"/>
              <a:t>，</a:t>
            </a:r>
            <a:r>
              <a:rPr lang="en-US" altLang="zh-CN" dirty="0"/>
              <a:t>6</a:t>
            </a:r>
            <a:r>
              <a:rPr lang="zh-CN" altLang="en-US" dirty="0"/>
              <a:t>，</a:t>
            </a:r>
            <a:r>
              <a:rPr lang="en-US" altLang="zh-CN" dirty="0"/>
              <a:t>9</a:t>
            </a:r>
          </a:p>
          <a:p>
            <a:pPr marL="858837" lvl="1" indent="-514350">
              <a:buFont typeface="+mj-lt"/>
              <a:buAutoNum type="alphaUcPeriod"/>
            </a:pP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5</a:t>
            </a:r>
            <a:r>
              <a:rPr lang="zh-CN" altLang="en-US" dirty="0"/>
              <a:t>，</a:t>
            </a:r>
            <a:r>
              <a:rPr lang="en-US" altLang="zh-CN" dirty="0"/>
              <a:t>7</a:t>
            </a:r>
            <a:r>
              <a:rPr lang="zh-CN" altLang="en-US" dirty="0"/>
              <a:t>，</a:t>
            </a:r>
            <a:r>
              <a:rPr lang="en-US" altLang="zh-CN" dirty="0"/>
              <a:t>6</a:t>
            </a:r>
            <a:r>
              <a:rPr lang="zh-CN" altLang="en-US" dirty="0"/>
              <a:t>，</a:t>
            </a:r>
            <a:r>
              <a:rPr lang="en-US" altLang="zh-CN" dirty="0"/>
              <a:t>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3324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若元素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、</a:t>
            </a:r>
            <a:r>
              <a:rPr lang="en-US" altLang="zh-CN" dirty="0"/>
              <a:t>c</a:t>
            </a:r>
            <a:r>
              <a:rPr lang="zh-CN" altLang="en-US" dirty="0"/>
              <a:t>、</a:t>
            </a:r>
            <a:r>
              <a:rPr lang="en-US" altLang="zh-CN" dirty="0"/>
              <a:t>d</a:t>
            </a:r>
            <a:r>
              <a:rPr lang="zh-CN" altLang="en-US" dirty="0"/>
              <a:t>、</a:t>
            </a:r>
            <a:r>
              <a:rPr lang="en-US" altLang="zh-CN" dirty="0"/>
              <a:t>e</a:t>
            </a:r>
            <a:r>
              <a:rPr lang="zh-CN" altLang="en-US" dirty="0"/>
              <a:t>、</a:t>
            </a:r>
            <a:r>
              <a:rPr lang="en-US" altLang="zh-CN" dirty="0"/>
              <a:t>f</a:t>
            </a:r>
            <a:r>
              <a:rPr lang="zh-CN" altLang="en-US" dirty="0"/>
              <a:t>依次进栈，允许进栈、出栈操作交替进行，但不允许连续</a:t>
            </a:r>
            <a:r>
              <a:rPr lang="en-US" altLang="zh-CN" dirty="0"/>
              <a:t>3</a:t>
            </a:r>
            <a:r>
              <a:rPr lang="zh-CN" altLang="en-US" dirty="0"/>
              <a:t>次进行退栈操作，则不可能得到的出栈序列是（）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 err="1"/>
              <a:t>dcebfa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 err="1"/>
              <a:t>cbdaef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 err="1"/>
              <a:t>bcaefd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 err="1"/>
              <a:t>afedcb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250322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快速排序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下列选项中，不可能是快速排序第</a:t>
            </a:r>
            <a:r>
              <a:rPr lang="en-US" altLang="zh-CN" dirty="0"/>
              <a:t>2</a:t>
            </a:r>
            <a:r>
              <a:rPr lang="zh-CN" altLang="en-US" dirty="0"/>
              <a:t>趟排序结果的是（）。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5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16</a:t>
            </a:r>
            <a:r>
              <a:rPr lang="zh-CN" altLang="en-US" dirty="0"/>
              <a:t>，</a:t>
            </a:r>
            <a:r>
              <a:rPr lang="en-US" altLang="zh-CN" dirty="0"/>
              <a:t>12</a:t>
            </a:r>
            <a:r>
              <a:rPr lang="zh-CN" altLang="en-US" dirty="0"/>
              <a:t>，</a:t>
            </a:r>
            <a:r>
              <a:rPr lang="en-US" altLang="zh-CN" dirty="0"/>
              <a:t>28</a:t>
            </a:r>
            <a:r>
              <a:rPr lang="zh-CN" altLang="en-US" dirty="0"/>
              <a:t>，</a:t>
            </a:r>
            <a:r>
              <a:rPr lang="en-US" altLang="zh-CN" dirty="0"/>
              <a:t>60</a:t>
            </a:r>
            <a:r>
              <a:rPr lang="zh-CN" altLang="en-US" dirty="0"/>
              <a:t>，</a:t>
            </a:r>
            <a:r>
              <a:rPr lang="en-US" altLang="zh-CN" dirty="0"/>
              <a:t>32</a:t>
            </a:r>
            <a:r>
              <a:rPr lang="zh-CN" altLang="en-US" dirty="0"/>
              <a:t>，</a:t>
            </a:r>
            <a:r>
              <a:rPr lang="en-US" altLang="zh-CN" dirty="0"/>
              <a:t>72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16</a:t>
            </a:r>
            <a:r>
              <a:rPr lang="zh-CN" altLang="en-US" dirty="0"/>
              <a:t>，</a:t>
            </a:r>
            <a:r>
              <a:rPr lang="en-US" altLang="zh-CN" dirty="0"/>
              <a:t>5</a:t>
            </a:r>
            <a:r>
              <a:rPr lang="zh-CN" altLang="en-US" dirty="0"/>
              <a:t>，</a:t>
            </a:r>
            <a:r>
              <a:rPr lang="en-US" altLang="zh-CN" dirty="0"/>
              <a:t>28</a:t>
            </a:r>
            <a:r>
              <a:rPr lang="zh-CN" altLang="en-US" dirty="0"/>
              <a:t>，</a:t>
            </a:r>
            <a:r>
              <a:rPr lang="en-US" altLang="zh-CN" dirty="0"/>
              <a:t>12</a:t>
            </a:r>
            <a:r>
              <a:rPr lang="zh-CN" altLang="en-US" dirty="0"/>
              <a:t>，</a:t>
            </a:r>
            <a:r>
              <a:rPr lang="en-US" altLang="zh-CN" dirty="0"/>
              <a:t>60</a:t>
            </a:r>
            <a:r>
              <a:rPr lang="zh-CN" altLang="en-US" dirty="0"/>
              <a:t>，</a:t>
            </a:r>
            <a:r>
              <a:rPr lang="en-US" altLang="zh-CN" dirty="0"/>
              <a:t>32</a:t>
            </a:r>
            <a:r>
              <a:rPr lang="zh-CN" altLang="en-US" dirty="0"/>
              <a:t>，</a:t>
            </a:r>
            <a:r>
              <a:rPr lang="en-US" altLang="zh-CN" dirty="0"/>
              <a:t>72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12</a:t>
            </a:r>
            <a:r>
              <a:rPr lang="zh-CN" altLang="en-US" dirty="0"/>
              <a:t>，</a:t>
            </a:r>
            <a:r>
              <a:rPr lang="en-US" altLang="zh-CN" dirty="0"/>
              <a:t>16</a:t>
            </a:r>
            <a:r>
              <a:rPr lang="zh-CN" altLang="en-US" dirty="0"/>
              <a:t>，</a:t>
            </a:r>
            <a:r>
              <a:rPr lang="en-US" altLang="zh-CN" dirty="0"/>
              <a:t>5</a:t>
            </a:r>
            <a:r>
              <a:rPr lang="zh-CN" altLang="en-US" dirty="0"/>
              <a:t>，</a:t>
            </a:r>
            <a:r>
              <a:rPr lang="en-US" altLang="zh-CN" dirty="0"/>
              <a:t>28</a:t>
            </a:r>
            <a:r>
              <a:rPr lang="zh-CN" altLang="en-US" dirty="0"/>
              <a:t>，</a:t>
            </a:r>
            <a:r>
              <a:rPr lang="en-US" altLang="zh-CN" dirty="0"/>
              <a:t>32</a:t>
            </a:r>
            <a:r>
              <a:rPr lang="zh-CN" altLang="en-US" dirty="0"/>
              <a:t>，</a:t>
            </a:r>
            <a:r>
              <a:rPr lang="en-US" altLang="zh-CN" dirty="0"/>
              <a:t>72</a:t>
            </a:r>
            <a:r>
              <a:rPr lang="zh-CN" altLang="en-US" dirty="0"/>
              <a:t>，</a:t>
            </a:r>
            <a:r>
              <a:rPr lang="en-US" altLang="zh-CN" dirty="0"/>
              <a:t>60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5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12</a:t>
            </a:r>
            <a:r>
              <a:rPr lang="zh-CN" altLang="en-US" dirty="0"/>
              <a:t>，</a:t>
            </a:r>
            <a:r>
              <a:rPr lang="en-US" altLang="zh-CN" dirty="0"/>
              <a:t>28</a:t>
            </a:r>
            <a:r>
              <a:rPr lang="zh-CN" altLang="en-US" dirty="0"/>
              <a:t>，</a:t>
            </a:r>
            <a:r>
              <a:rPr lang="en-US" altLang="zh-CN" dirty="0"/>
              <a:t>16</a:t>
            </a:r>
            <a:r>
              <a:rPr lang="zh-CN" altLang="en-US" dirty="0"/>
              <a:t>，</a:t>
            </a:r>
            <a:r>
              <a:rPr lang="en-US" altLang="zh-CN" dirty="0"/>
              <a:t>32</a:t>
            </a:r>
            <a:r>
              <a:rPr lang="zh-CN" altLang="en-US" dirty="0"/>
              <a:t>，</a:t>
            </a:r>
            <a:r>
              <a:rPr lang="en-US" altLang="zh-CN" dirty="0"/>
              <a:t>72</a:t>
            </a:r>
            <a:r>
              <a:rPr lang="zh-CN" altLang="en-US" dirty="0"/>
              <a:t>，</a:t>
            </a:r>
            <a:r>
              <a:rPr lang="en-US" altLang="zh-CN" dirty="0"/>
              <a:t>60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298132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快速排序</a:t>
            </a:r>
          </a:p>
        </p:txBody>
      </p:sp>
      <p:sp>
        <p:nvSpPr>
          <p:cNvPr id="596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已知由</a:t>
            </a:r>
            <a:r>
              <a:rPr lang="en-US" altLang="zh-CN" dirty="0"/>
              <a:t>n(n&gt;=2)</a:t>
            </a:r>
            <a:r>
              <a:rPr lang="zh-CN" altLang="en-US" dirty="0"/>
              <a:t>个正整数构成的集合</a:t>
            </a:r>
            <a:r>
              <a:rPr lang="en-US" altLang="zh-CN" dirty="0"/>
              <a:t>A = {a</a:t>
            </a:r>
            <a:r>
              <a:rPr lang="en-US" altLang="zh-CN" baseline="-25000" dirty="0"/>
              <a:t>k</a:t>
            </a:r>
            <a:r>
              <a:rPr lang="en-US" altLang="zh-CN" dirty="0"/>
              <a:t>|0&lt;=k&lt;n}</a:t>
            </a:r>
            <a:r>
              <a:rPr lang="zh-CN" altLang="en-US" dirty="0"/>
              <a:t>，将其划分为两个不相交的子集</a:t>
            </a:r>
            <a:r>
              <a:rPr lang="en-US" altLang="zh-CN" dirty="0"/>
              <a:t>A</a:t>
            </a:r>
            <a:r>
              <a:rPr lang="en-US" altLang="zh-CN" baseline="-25000" dirty="0"/>
              <a:t>1</a:t>
            </a:r>
            <a:r>
              <a:rPr lang="zh-CN" altLang="en-US" dirty="0"/>
              <a:t>和</a:t>
            </a:r>
            <a:r>
              <a:rPr lang="en-US" altLang="zh-CN" dirty="0"/>
              <a:t>A</a:t>
            </a:r>
            <a:r>
              <a:rPr lang="en-US" altLang="zh-CN" baseline="-25000" dirty="0"/>
              <a:t>2</a:t>
            </a:r>
            <a:r>
              <a:rPr lang="zh-CN" altLang="en-US" dirty="0"/>
              <a:t>，元素个数分别是</a:t>
            </a:r>
            <a:r>
              <a:rPr lang="en-US" altLang="zh-CN" dirty="0"/>
              <a:t>n</a:t>
            </a:r>
            <a:r>
              <a:rPr lang="en-US" altLang="zh-CN" baseline="-25000" dirty="0"/>
              <a:t>1</a:t>
            </a:r>
            <a:r>
              <a:rPr lang="zh-CN" altLang="en-US" dirty="0"/>
              <a:t>和</a:t>
            </a:r>
            <a:r>
              <a:rPr lang="en-US" altLang="zh-CN" dirty="0"/>
              <a:t>n</a:t>
            </a:r>
            <a:r>
              <a:rPr lang="en-US" altLang="zh-CN" baseline="-25000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A</a:t>
            </a:r>
            <a:r>
              <a:rPr lang="en-US" altLang="zh-CN" baseline="-25000" dirty="0"/>
              <a:t>1</a:t>
            </a:r>
            <a:r>
              <a:rPr lang="zh-CN" altLang="en-US" dirty="0"/>
              <a:t>和</a:t>
            </a:r>
            <a:r>
              <a:rPr lang="en-US" altLang="zh-CN" dirty="0"/>
              <a:t>A</a:t>
            </a:r>
            <a:r>
              <a:rPr lang="en-US" altLang="zh-CN" baseline="-25000" dirty="0"/>
              <a:t>2</a:t>
            </a:r>
            <a:r>
              <a:rPr lang="zh-CN" altLang="en-US" dirty="0"/>
              <a:t>中的元素之和分别为</a:t>
            </a:r>
            <a:r>
              <a:rPr lang="en-US" altLang="zh-CN" dirty="0"/>
              <a:t>S</a:t>
            </a:r>
            <a:r>
              <a:rPr lang="en-US" altLang="zh-CN" baseline="-25000" dirty="0"/>
              <a:t>1</a:t>
            </a:r>
            <a:r>
              <a:rPr lang="zh-CN" altLang="en-US" dirty="0"/>
              <a:t>和</a:t>
            </a:r>
            <a:r>
              <a:rPr lang="en-US" altLang="zh-CN" dirty="0"/>
              <a:t>S</a:t>
            </a:r>
            <a:r>
              <a:rPr lang="en-US" altLang="zh-CN" baseline="-25000" dirty="0"/>
              <a:t>2</a:t>
            </a:r>
            <a:r>
              <a:rPr lang="zh-CN" altLang="en-US" dirty="0"/>
              <a:t>。试设计一个尽可能高效的划分算法，满足</a:t>
            </a:r>
            <a:r>
              <a:rPr lang="en-US" altLang="zh-CN" dirty="0"/>
              <a:t>|n</a:t>
            </a:r>
            <a:r>
              <a:rPr lang="en-US" altLang="zh-CN" baseline="-25000" dirty="0"/>
              <a:t>1</a:t>
            </a:r>
            <a:r>
              <a:rPr lang="en-US" altLang="zh-CN" dirty="0"/>
              <a:t>-n</a:t>
            </a:r>
            <a:r>
              <a:rPr lang="en-US" altLang="zh-CN" baseline="-25000" dirty="0"/>
              <a:t>2</a:t>
            </a:r>
            <a:r>
              <a:rPr lang="en-US" altLang="zh-CN" dirty="0"/>
              <a:t>|</a:t>
            </a:r>
            <a:r>
              <a:rPr lang="zh-CN" altLang="en-US" dirty="0"/>
              <a:t>最小且</a:t>
            </a:r>
            <a:r>
              <a:rPr lang="en-US" altLang="zh-CN" dirty="0"/>
              <a:t>|S</a:t>
            </a:r>
            <a:r>
              <a:rPr lang="en-US" altLang="zh-CN" baseline="-25000" dirty="0"/>
              <a:t>1</a:t>
            </a:r>
            <a:r>
              <a:rPr lang="en-US" altLang="zh-CN" dirty="0"/>
              <a:t>-S</a:t>
            </a:r>
            <a:r>
              <a:rPr lang="en-US" altLang="zh-CN" baseline="-25000" dirty="0"/>
              <a:t>2</a:t>
            </a:r>
            <a:r>
              <a:rPr lang="en-US" altLang="zh-CN" dirty="0"/>
              <a:t>|</a:t>
            </a:r>
            <a:r>
              <a:rPr lang="zh-CN" altLang="en-US" dirty="0"/>
              <a:t>最大，并说明所设计算法的时间复杂度和空间复杂度。</a:t>
            </a:r>
          </a:p>
        </p:txBody>
      </p:sp>
    </p:spTree>
    <p:extLst>
      <p:ext uri="{BB962C8B-B14F-4D97-AF65-F5344CB8AC3E}">
        <p14:creationId xmlns:p14="http://schemas.microsoft.com/office/powerpoint/2010/main" val="386848059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7FBE92-0642-49A2-40AE-CF5C3E262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快速排序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A22C4D-60C3-187F-2EE7-6A19EF0EA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使用快速排序算法对数据进行排序，若经过一次划分后得到的数据序列是</a:t>
            </a:r>
            <a:r>
              <a:rPr lang="en-US" altLang="zh-CN" dirty="0"/>
              <a:t>68,11,70,23,80,77,48,81,93,88</a:t>
            </a:r>
            <a:r>
              <a:rPr lang="zh-CN" altLang="en-US" dirty="0"/>
              <a:t>，则该次划分的枢轴是（）。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11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70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80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81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020515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DA901-44CC-E059-3E03-58A18D07D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快速排序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F5A522-32F5-6502-8817-F1A159D7E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使用快速排序对含 </a:t>
            </a:r>
            <a:r>
              <a:rPr lang="en-US" altLang="zh-CN" dirty="0"/>
              <a:t>n(n≥3) </a:t>
            </a:r>
            <a:r>
              <a:rPr lang="zh-CN" altLang="en-US" dirty="0"/>
              <a:t>个元素的数组</a:t>
            </a:r>
            <a:r>
              <a:rPr lang="en-US" altLang="zh-CN" dirty="0"/>
              <a:t>M</a:t>
            </a:r>
            <a:r>
              <a:rPr lang="zh-CN" altLang="en-US" dirty="0"/>
              <a:t>进行排序，若第一趟排序将除</a:t>
            </a:r>
            <a:r>
              <a:rPr lang="en-US" altLang="zh-CN" dirty="0"/>
              <a:t>M</a:t>
            </a:r>
            <a:r>
              <a:rPr lang="zh-CN" altLang="en-US" dirty="0"/>
              <a:t>中枢轴外的</a:t>
            </a:r>
            <a:r>
              <a:rPr lang="en-US" altLang="zh-CN" dirty="0"/>
              <a:t>n-1</a:t>
            </a:r>
            <a:r>
              <a:rPr lang="zh-CN" altLang="en-US" dirty="0"/>
              <a:t>个元素划分为均不为空的</a:t>
            </a:r>
            <a:r>
              <a:rPr lang="en-US" altLang="zh-CN" dirty="0"/>
              <a:t>P</a:t>
            </a:r>
            <a:r>
              <a:rPr lang="zh-CN" altLang="en-US" dirty="0"/>
              <a:t>和</a:t>
            </a:r>
            <a:r>
              <a:rPr lang="en-US" altLang="zh-CN" dirty="0"/>
              <a:t>Q</a:t>
            </a:r>
            <a:r>
              <a:rPr lang="zh-CN" altLang="en-US" dirty="0"/>
              <a:t>两个块，则下列叙述中，正确的是（）。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P</a:t>
            </a:r>
            <a:r>
              <a:rPr lang="zh-CN" altLang="en-US" dirty="0"/>
              <a:t> 和 </a:t>
            </a:r>
            <a:r>
              <a:rPr lang="en-US" altLang="zh-CN" dirty="0"/>
              <a:t>Q </a:t>
            </a:r>
            <a:r>
              <a:rPr lang="zh-CN" altLang="en-US" dirty="0"/>
              <a:t>块间有序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P </a:t>
            </a:r>
            <a:r>
              <a:rPr lang="zh-CN" altLang="en-US" dirty="0"/>
              <a:t>和 </a:t>
            </a:r>
            <a:r>
              <a:rPr lang="en-US" altLang="zh-CN" dirty="0"/>
              <a:t>Q </a:t>
            </a:r>
            <a:r>
              <a:rPr lang="zh-CN" altLang="en-US" dirty="0"/>
              <a:t>均块内有序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P </a:t>
            </a:r>
            <a:r>
              <a:rPr lang="zh-CN" altLang="en-US" dirty="0"/>
              <a:t>和 </a:t>
            </a:r>
            <a:r>
              <a:rPr lang="en-US" altLang="zh-CN" dirty="0"/>
              <a:t>Q </a:t>
            </a:r>
            <a:r>
              <a:rPr lang="zh-CN" altLang="en-US" dirty="0"/>
              <a:t>的元素个数大致相等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P </a:t>
            </a:r>
            <a:r>
              <a:rPr lang="zh-CN" altLang="en-US" dirty="0"/>
              <a:t>和 </a:t>
            </a:r>
            <a:r>
              <a:rPr lang="en-US" altLang="zh-CN" dirty="0"/>
              <a:t>Q </a:t>
            </a:r>
            <a:r>
              <a:rPr lang="zh-CN" altLang="en-US" dirty="0"/>
              <a:t>中均不存在相等的元素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355936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CFCE00-0ABA-4A7C-D7D4-5B281DC3E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选择排序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E653E5-164D-5C0A-2687-C2C267C39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对序列</a:t>
            </a:r>
            <a:r>
              <a:rPr lang="en-US" altLang="zh-CN" dirty="0"/>
              <a:t>27,19,8,11,32,1,5}</a:t>
            </a:r>
            <a:r>
              <a:rPr lang="zh-CN" altLang="en-US" dirty="0"/>
              <a:t>进行排序</a:t>
            </a:r>
            <a:r>
              <a:rPr lang="en-US" altLang="zh-CN" dirty="0"/>
              <a:t>,</a:t>
            </a:r>
            <a:r>
              <a:rPr lang="zh-CN" altLang="en-US" dirty="0"/>
              <a:t>进行一趟后数据的排列变为</a:t>
            </a:r>
            <a:r>
              <a:rPr lang="en-US" altLang="zh-CN" dirty="0"/>
              <a:t>{5,19,1,11,32,8,27};</a:t>
            </a:r>
            <a:r>
              <a:rPr lang="zh-CN" altLang="en-US" dirty="0"/>
              <a:t>则采用的是</a:t>
            </a:r>
            <a:r>
              <a:rPr lang="en-US" altLang="zh-CN" dirty="0"/>
              <a:t>()</a:t>
            </a:r>
            <a:r>
              <a:rPr lang="zh-CN" altLang="en-US" dirty="0"/>
              <a:t>排序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希尔排序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选择排序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冒泡排序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快速排序</a:t>
            </a:r>
          </a:p>
        </p:txBody>
      </p:sp>
    </p:spTree>
    <p:extLst>
      <p:ext uri="{BB962C8B-B14F-4D97-AF65-F5344CB8AC3E}">
        <p14:creationId xmlns:p14="http://schemas.microsoft.com/office/powerpoint/2010/main" val="374312891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下列关于大根堆（至少</a:t>
            </a:r>
            <a:r>
              <a:rPr lang="en-US" altLang="zh-CN" dirty="0"/>
              <a:t>2</a:t>
            </a:r>
            <a:r>
              <a:rPr lang="zh-CN" altLang="en-US" dirty="0"/>
              <a:t>个元素）的叙述中，正确的是（）。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可以将堆视为一棵完全二叉树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可以采用顺序存储方式保存堆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可以将堆视为一棵二叉排序树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堆中的次大值一定在根的下一层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A. </a:t>
            </a:r>
            <a:r>
              <a:rPr lang="zh-CN" altLang="en-US" dirty="0"/>
              <a:t>仅</a:t>
            </a:r>
            <a:r>
              <a:rPr lang="en-US" altLang="zh-CN" dirty="0"/>
              <a:t>I, II   B. </a:t>
            </a:r>
            <a:r>
              <a:rPr lang="zh-CN" altLang="en-US" dirty="0"/>
              <a:t>仅</a:t>
            </a:r>
            <a:r>
              <a:rPr lang="en-US" altLang="zh-CN" dirty="0"/>
              <a:t>II, III   C. </a:t>
            </a:r>
            <a:r>
              <a:rPr lang="zh-CN" altLang="en-US" dirty="0"/>
              <a:t>仅</a:t>
            </a:r>
            <a:r>
              <a:rPr lang="en-US" altLang="zh-CN" dirty="0"/>
              <a:t>I, II, IV   D. </a:t>
            </a:r>
            <a:r>
              <a:rPr lang="zh-CN" altLang="en-US" dirty="0"/>
              <a:t>仅</a:t>
            </a:r>
            <a:r>
              <a:rPr lang="en-US" altLang="zh-CN" dirty="0"/>
              <a:t>I, III, IV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97408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已知关键字序列</a:t>
            </a:r>
            <a:r>
              <a:rPr lang="en-US" altLang="zh-CN" dirty="0"/>
              <a:t>5</a:t>
            </a:r>
            <a:r>
              <a:rPr lang="zh-CN" altLang="en-US" dirty="0"/>
              <a:t>、</a:t>
            </a:r>
            <a:r>
              <a:rPr lang="en-US" altLang="zh-CN" dirty="0"/>
              <a:t>8</a:t>
            </a:r>
            <a:r>
              <a:rPr lang="zh-CN" altLang="en-US" dirty="0"/>
              <a:t>、</a:t>
            </a:r>
            <a:r>
              <a:rPr lang="en-US" altLang="zh-CN" dirty="0"/>
              <a:t>12</a:t>
            </a:r>
            <a:r>
              <a:rPr lang="zh-CN" altLang="en-US" dirty="0"/>
              <a:t>、</a:t>
            </a:r>
            <a:r>
              <a:rPr lang="en-US" altLang="zh-CN" dirty="0"/>
              <a:t>19</a:t>
            </a:r>
            <a:r>
              <a:rPr lang="zh-CN" altLang="en-US" dirty="0"/>
              <a:t>、</a:t>
            </a:r>
            <a:r>
              <a:rPr lang="en-US" altLang="zh-CN" dirty="0"/>
              <a:t>28</a:t>
            </a:r>
            <a:r>
              <a:rPr lang="zh-CN" altLang="en-US" dirty="0"/>
              <a:t>、</a:t>
            </a:r>
            <a:r>
              <a:rPr lang="en-US" altLang="zh-CN" dirty="0"/>
              <a:t>20</a:t>
            </a:r>
            <a:r>
              <a:rPr lang="zh-CN" altLang="en-US" dirty="0"/>
              <a:t>、</a:t>
            </a:r>
            <a:r>
              <a:rPr lang="en-US" altLang="zh-CN" dirty="0"/>
              <a:t>15</a:t>
            </a:r>
            <a:r>
              <a:rPr lang="zh-CN" altLang="en-US" dirty="0"/>
              <a:t>、</a:t>
            </a:r>
            <a:r>
              <a:rPr lang="en-US" altLang="zh-CN" dirty="0"/>
              <a:t>22</a:t>
            </a:r>
            <a:r>
              <a:rPr lang="zh-CN" altLang="en-US" dirty="0"/>
              <a:t>是小根堆，插入关键字</a:t>
            </a:r>
            <a:r>
              <a:rPr lang="en-US" altLang="zh-CN" dirty="0"/>
              <a:t>3</a:t>
            </a:r>
            <a:r>
              <a:rPr lang="zh-CN" altLang="en-US" dirty="0"/>
              <a:t>，调整后得到的小根堆是（）。</a:t>
            </a:r>
            <a:endParaRPr lang="en-US" altLang="zh-CN" dirty="0"/>
          </a:p>
          <a:p>
            <a:pPr marL="858837" lvl="1" indent="-514350">
              <a:buFont typeface="+mj-lt"/>
              <a:buAutoNum type="alphaUcPeriod"/>
            </a:pP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5</a:t>
            </a:r>
            <a:r>
              <a:rPr lang="zh-CN" altLang="en-US" dirty="0"/>
              <a:t>、</a:t>
            </a:r>
            <a:r>
              <a:rPr lang="en-US" altLang="zh-CN" dirty="0"/>
              <a:t>12</a:t>
            </a:r>
            <a:r>
              <a:rPr lang="zh-CN" altLang="en-US" dirty="0"/>
              <a:t>、</a:t>
            </a:r>
            <a:r>
              <a:rPr lang="en-US" altLang="zh-CN" dirty="0"/>
              <a:t>8</a:t>
            </a:r>
            <a:r>
              <a:rPr lang="zh-CN" altLang="en-US" dirty="0"/>
              <a:t>、</a:t>
            </a:r>
            <a:r>
              <a:rPr lang="en-US" altLang="zh-CN" dirty="0"/>
              <a:t>28</a:t>
            </a:r>
            <a:r>
              <a:rPr lang="zh-CN" altLang="en-US" dirty="0"/>
              <a:t>、</a:t>
            </a:r>
            <a:r>
              <a:rPr lang="en-US" altLang="zh-CN" dirty="0"/>
              <a:t>20</a:t>
            </a:r>
            <a:r>
              <a:rPr lang="zh-CN" altLang="en-US" dirty="0"/>
              <a:t>、</a:t>
            </a:r>
            <a:r>
              <a:rPr lang="en-US" altLang="zh-CN" dirty="0"/>
              <a:t>15</a:t>
            </a:r>
            <a:r>
              <a:rPr lang="zh-CN" altLang="en-US" dirty="0"/>
              <a:t>、</a:t>
            </a:r>
            <a:r>
              <a:rPr lang="en-US" altLang="zh-CN" dirty="0"/>
              <a:t>22</a:t>
            </a:r>
            <a:r>
              <a:rPr lang="zh-CN" altLang="en-US" dirty="0"/>
              <a:t>、</a:t>
            </a:r>
            <a:r>
              <a:rPr lang="en-US" altLang="zh-CN" dirty="0"/>
              <a:t>19</a:t>
            </a:r>
          </a:p>
          <a:p>
            <a:pPr marL="858837" lvl="1" indent="-514350">
              <a:buFont typeface="+mj-lt"/>
              <a:buAutoNum type="alphaUcPeriod"/>
            </a:pP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5</a:t>
            </a:r>
            <a:r>
              <a:rPr lang="zh-CN" altLang="en-US" dirty="0"/>
              <a:t>、</a:t>
            </a:r>
            <a:r>
              <a:rPr lang="en-US" altLang="zh-CN" dirty="0"/>
              <a:t>12</a:t>
            </a:r>
            <a:r>
              <a:rPr lang="zh-CN" altLang="en-US" dirty="0"/>
              <a:t>、</a:t>
            </a:r>
            <a:r>
              <a:rPr lang="en-US" altLang="zh-CN" dirty="0"/>
              <a:t>19</a:t>
            </a:r>
            <a:r>
              <a:rPr lang="zh-CN" altLang="en-US" dirty="0"/>
              <a:t>、</a:t>
            </a:r>
            <a:r>
              <a:rPr lang="en-US" altLang="zh-CN" dirty="0"/>
              <a:t>20</a:t>
            </a:r>
            <a:r>
              <a:rPr lang="zh-CN" altLang="en-US" dirty="0"/>
              <a:t>、</a:t>
            </a:r>
            <a:r>
              <a:rPr lang="en-US" altLang="zh-CN" dirty="0"/>
              <a:t>15</a:t>
            </a:r>
            <a:r>
              <a:rPr lang="zh-CN" altLang="en-US" dirty="0"/>
              <a:t>、</a:t>
            </a:r>
            <a:r>
              <a:rPr lang="en-US" altLang="zh-CN" dirty="0"/>
              <a:t>22</a:t>
            </a:r>
            <a:r>
              <a:rPr lang="zh-CN" altLang="en-US" dirty="0"/>
              <a:t>、</a:t>
            </a:r>
            <a:r>
              <a:rPr lang="en-US" altLang="zh-CN" dirty="0"/>
              <a:t>8</a:t>
            </a:r>
            <a:r>
              <a:rPr lang="zh-CN" altLang="en-US" dirty="0"/>
              <a:t>、</a:t>
            </a:r>
            <a:r>
              <a:rPr lang="en-US" altLang="zh-CN" dirty="0"/>
              <a:t>28</a:t>
            </a:r>
          </a:p>
          <a:p>
            <a:pPr marL="858837" lvl="1" indent="-514350">
              <a:buFont typeface="+mj-lt"/>
              <a:buAutoNum type="alphaUcPeriod"/>
            </a:pP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8</a:t>
            </a:r>
            <a:r>
              <a:rPr lang="zh-CN" altLang="en-US" dirty="0"/>
              <a:t>、</a:t>
            </a:r>
            <a:r>
              <a:rPr lang="en-US" altLang="zh-CN" dirty="0"/>
              <a:t>12</a:t>
            </a:r>
            <a:r>
              <a:rPr lang="zh-CN" altLang="en-US" dirty="0"/>
              <a:t>、</a:t>
            </a:r>
            <a:r>
              <a:rPr lang="en-US" altLang="zh-CN" dirty="0"/>
              <a:t>5</a:t>
            </a:r>
            <a:r>
              <a:rPr lang="zh-CN" altLang="en-US" dirty="0"/>
              <a:t>、</a:t>
            </a:r>
            <a:r>
              <a:rPr lang="en-US" altLang="zh-CN" dirty="0"/>
              <a:t>20</a:t>
            </a:r>
            <a:r>
              <a:rPr lang="zh-CN" altLang="en-US" dirty="0"/>
              <a:t>、</a:t>
            </a:r>
            <a:r>
              <a:rPr lang="en-US" altLang="zh-CN" dirty="0"/>
              <a:t>15</a:t>
            </a:r>
            <a:r>
              <a:rPr lang="zh-CN" altLang="en-US" dirty="0"/>
              <a:t>、</a:t>
            </a:r>
            <a:r>
              <a:rPr lang="en-US" altLang="zh-CN" dirty="0"/>
              <a:t>22</a:t>
            </a:r>
            <a:r>
              <a:rPr lang="zh-CN" altLang="en-US" dirty="0"/>
              <a:t>、</a:t>
            </a:r>
            <a:r>
              <a:rPr lang="en-US" altLang="zh-CN" dirty="0"/>
              <a:t>28</a:t>
            </a:r>
            <a:r>
              <a:rPr lang="zh-CN" altLang="en-US" dirty="0"/>
              <a:t>、</a:t>
            </a:r>
            <a:r>
              <a:rPr lang="en-US" altLang="zh-CN" dirty="0"/>
              <a:t>19</a:t>
            </a:r>
          </a:p>
          <a:p>
            <a:pPr marL="858837" lvl="1" indent="-514350">
              <a:buFont typeface="+mj-lt"/>
              <a:buAutoNum type="alphaUcPeriod"/>
            </a:pP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12</a:t>
            </a:r>
            <a:r>
              <a:rPr lang="zh-CN" altLang="en-US" dirty="0"/>
              <a:t>、</a:t>
            </a:r>
            <a:r>
              <a:rPr lang="en-US" altLang="zh-CN" dirty="0"/>
              <a:t>5</a:t>
            </a:r>
            <a:r>
              <a:rPr lang="zh-CN" altLang="en-US" dirty="0"/>
              <a:t>、</a:t>
            </a:r>
            <a:r>
              <a:rPr lang="en-US" altLang="zh-CN" dirty="0"/>
              <a:t>8</a:t>
            </a:r>
            <a:r>
              <a:rPr lang="zh-CN" altLang="en-US" dirty="0"/>
              <a:t>、</a:t>
            </a:r>
            <a:r>
              <a:rPr lang="en-US" altLang="zh-CN" dirty="0"/>
              <a:t>28</a:t>
            </a:r>
            <a:r>
              <a:rPr lang="zh-CN" altLang="en-US" dirty="0"/>
              <a:t>、</a:t>
            </a:r>
            <a:r>
              <a:rPr lang="en-US" altLang="zh-CN" dirty="0"/>
              <a:t>20</a:t>
            </a:r>
            <a:r>
              <a:rPr lang="zh-CN" altLang="en-US" dirty="0"/>
              <a:t>、</a:t>
            </a:r>
            <a:r>
              <a:rPr lang="en-US" altLang="zh-CN" dirty="0"/>
              <a:t>15</a:t>
            </a:r>
            <a:r>
              <a:rPr lang="zh-CN" altLang="en-US" dirty="0"/>
              <a:t>、</a:t>
            </a:r>
            <a:r>
              <a:rPr lang="en-US" altLang="zh-CN" dirty="0"/>
              <a:t>22</a:t>
            </a:r>
            <a:r>
              <a:rPr lang="zh-CN" altLang="en-US" dirty="0"/>
              <a:t>、</a:t>
            </a:r>
            <a:r>
              <a:rPr lang="en-US" altLang="zh-CN" dirty="0"/>
              <a:t>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932033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已知小根堆为</a:t>
            </a:r>
            <a:r>
              <a:rPr lang="en-US" altLang="zh-CN" dirty="0"/>
              <a:t>8</a:t>
            </a:r>
            <a:r>
              <a:rPr lang="zh-CN" altLang="en-US" dirty="0"/>
              <a:t>、</a:t>
            </a:r>
            <a:r>
              <a:rPr lang="en-US" altLang="zh-CN" dirty="0"/>
              <a:t>15</a:t>
            </a:r>
            <a:r>
              <a:rPr lang="zh-CN" altLang="en-US" dirty="0"/>
              <a:t>、</a:t>
            </a:r>
            <a:r>
              <a:rPr lang="en-US" altLang="zh-CN" dirty="0"/>
              <a:t>10</a:t>
            </a:r>
            <a:r>
              <a:rPr lang="zh-CN" altLang="en-US" dirty="0"/>
              <a:t>、</a:t>
            </a:r>
            <a:r>
              <a:rPr lang="en-US" altLang="zh-CN" dirty="0"/>
              <a:t>21</a:t>
            </a:r>
            <a:r>
              <a:rPr lang="zh-CN" altLang="en-US" dirty="0"/>
              <a:t>、</a:t>
            </a:r>
            <a:r>
              <a:rPr lang="en-US" altLang="zh-CN" dirty="0"/>
              <a:t>34</a:t>
            </a:r>
            <a:r>
              <a:rPr lang="zh-CN" altLang="en-US" dirty="0"/>
              <a:t>、</a:t>
            </a:r>
            <a:r>
              <a:rPr lang="en-US" altLang="zh-CN" dirty="0"/>
              <a:t>16</a:t>
            </a:r>
            <a:r>
              <a:rPr lang="zh-CN" altLang="en-US" dirty="0"/>
              <a:t>、</a:t>
            </a:r>
            <a:r>
              <a:rPr lang="en-US" altLang="zh-CN" dirty="0"/>
              <a:t>12</a:t>
            </a:r>
            <a:r>
              <a:rPr lang="zh-CN" altLang="en-US" dirty="0"/>
              <a:t>，删除关键字</a:t>
            </a:r>
            <a:r>
              <a:rPr lang="en-US" altLang="zh-CN" dirty="0"/>
              <a:t>8</a:t>
            </a:r>
            <a:r>
              <a:rPr lang="zh-CN" altLang="en-US" dirty="0"/>
              <a:t>后需重建堆，在此过程中，关键字之间的比较次数为（）。</a:t>
            </a:r>
            <a:endParaRPr lang="en-US" altLang="zh-CN" dirty="0"/>
          </a:p>
          <a:p>
            <a:pPr marL="858837" lvl="1" indent="-514350">
              <a:buFont typeface="+mj-lt"/>
              <a:buAutoNum type="alphaUcPeriod"/>
            </a:pPr>
            <a:r>
              <a:rPr lang="en-US" altLang="zh-CN" dirty="0"/>
              <a:t>1</a:t>
            </a:r>
          </a:p>
          <a:p>
            <a:pPr marL="858837" lvl="1" indent="-514350">
              <a:buFont typeface="+mj-lt"/>
              <a:buAutoNum type="alphaUcPeriod"/>
            </a:pPr>
            <a:r>
              <a:rPr lang="en-US" altLang="zh-CN" dirty="0"/>
              <a:t>2</a:t>
            </a:r>
          </a:p>
          <a:p>
            <a:pPr marL="858837" lvl="1" indent="-514350">
              <a:buFont typeface="+mj-lt"/>
              <a:buAutoNum type="alphaUcPeriod"/>
            </a:pPr>
            <a:r>
              <a:rPr lang="en-US" altLang="zh-CN" dirty="0"/>
              <a:t>3</a:t>
            </a:r>
          </a:p>
          <a:p>
            <a:pPr marL="858837" lvl="1" indent="-514350">
              <a:buFont typeface="+mj-lt"/>
              <a:buAutoNum type="alphaUcPeriod"/>
            </a:pPr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677202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已知序列</a:t>
            </a:r>
            <a:r>
              <a:rPr lang="en-US" altLang="zh-CN" dirty="0"/>
              <a:t>25</a:t>
            </a:r>
            <a:r>
              <a:rPr lang="zh-CN" altLang="en-US" dirty="0"/>
              <a:t>，</a:t>
            </a:r>
            <a:r>
              <a:rPr lang="en-US" altLang="zh-CN" dirty="0"/>
              <a:t>13</a:t>
            </a:r>
            <a:r>
              <a:rPr lang="zh-CN" altLang="en-US" dirty="0"/>
              <a:t>，</a:t>
            </a:r>
            <a:r>
              <a:rPr lang="en-US" altLang="zh-CN" dirty="0"/>
              <a:t>10</a:t>
            </a:r>
            <a:r>
              <a:rPr lang="zh-CN" altLang="en-US" dirty="0"/>
              <a:t>，</a:t>
            </a:r>
            <a:r>
              <a:rPr lang="en-US" altLang="zh-CN" dirty="0"/>
              <a:t>12</a:t>
            </a:r>
            <a:r>
              <a:rPr lang="zh-CN" altLang="en-US" dirty="0"/>
              <a:t>，</a:t>
            </a:r>
            <a:r>
              <a:rPr lang="en-US" altLang="zh-CN" dirty="0"/>
              <a:t>9</a:t>
            </a:r>
            <a:r>
              <a:rPr lang="zh-CN" altLang="en-US" dirty="0"/>
              <a:t>是大根堆，在序列尾部插入新元素</a:t>
            </a:r>
            <a:r>
              <a:rPr lang="en-US" altLang="zh-CN" dirty="0"/>
              <a:t>18</a:t>
            </a:r>
            <a:r>
              <a:rPr lang="zh-CN" altLang="en-US" dirty="0"/>
              <a:t>，将其再调整为大根堆，</a:t>
            </a:r>
            <a:r>
              <a:rPr lang="zh-CN" altLang="en-US"/>
              <a:t>调整过程中元素</a:t>
            </a:r>
            <a:r>
              <a:rPr lang="zh-CN" altLang="en-US" dirty="0"/>
              <a:t>之间的比较次数是（）。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2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4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603168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在将数据序列（</a:t>
            </a:r>
            <a:r>
              <a:rPr lang="en-US" altLang="zh-CN" dirty="0"/>
              <a:t>6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5</a:t>
            </a:r>
            <a:r>
              <a:rPr lang="zh-CN" altLang="en-US" dirty="0"/>
              <a:t>，</a:t>
            </a:r>
            <a:r>
              <a:rPr lang="en-US" altLang="zh-CN" dirty="0"/>
              <a:t>9</a:t>
            </a:r>
            <a:r>
              <a:rPr lang="zh-CN" altLang="en-US" dirty="0"/>
              <a:t>，</a:t>
            </a:r>
            <a:r>
              <a:rPr lang="en-US" altLang="zh-CN" dirty="0"/>
              <a:t>8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7</a:t>
            </a:r>
            <a:r>
              <a:rPr lang="zh-CN" altLang="en-US" dirty="0"/>
              <a:t>）建成大根堆时，正确的序列变化过程是：</a:t>
            </a:r>
            <a:endParaRPr lang="en-US" altLang="zh-CN" dirty="0"/>
          </a:p>
          <a:p>
            <a:pPr marL="457200" lvl="1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3284984"/>
            <a:ext cx="10209336" cy="166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524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元素</a:t>
            </a:r>
            <a:r>
              <a:rPr lang="en-US" altLang="zh-CN" dirty="0"/>
              <a:t>a, b, c, d, e, f</a:t>
            </a:r>
            <a:r>
              <a:rPr lang="zh-CN" altLang="en-US" dirty="0"/>
              <a:t>依次进入初始为空的栈中，若元素进栈后可停留、可出栈，直至所有元素都出栈，则在所有可能的出栈序列中，以元素</a:t>
            </a:r>
            <a:r>
              <a:rPr lang="en-US" altLang="zh-CN" dirty="0"/>
              <a:t>d e</a:t>
            </a:r>
            <a:r>
              <a:rPr lang="zh-CN" altLang="en-US" dirty="0"/>
              <a:t>开头的序列个数是（）</a:t>
            </a:r>
            <a:endParaRPr lang="en-US" altLang="zh-CN" dirty="0"/>
          </a:p>
          <a:p>
            <a:pPr lvl="1"/>
            <a:r>
              <a:rPr lang="en-US" altLang="zh-CN" dirty="0"/>
              <a:t>A. 3</a:t>
            </a:r>
          </a:p>
          <a:p>
            <a:pPr lvl="1"/>
            <a:r>
              <a:rPr lang="en-US" altLang="zh-CN" dirty="0"/>
              <a:t>B. 4</a:t>
            </a:r>
          </a:p>
          <a:p>
            <a:pPr lvl="1"/>
            <a:r>
              <a:rPr lang="en-US" altLang="zh-CN" dirty="0"/>
              <a:t>C. 5</a:t>
            </a:r>
          </a:p>
          <a:p>
            <a:pPr lvl="1"/>
            <a:r>
              <a:rPr lang="en-US" altLang="zh-CN" dirty="0"/>
              <a:t>D. 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59917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74F387-3A9C-F605-916F-2E73014CD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6C48B5-C03C-A2F1-2A03-67DDB2F9A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将关键字</a:t>
            </a:r>
            <a:r>
              <a:rPr lang="en-US" altLang="zh-CN" dirty="0"/>
              <a:t>6,9,1,5,8,4,7</a:t>
            </a:r>
            <a:r>
              <a:rPr lang="zh-CN" altLang="en-US" dirty="0"/>
              <a:t>依次插入初始为空的大根堆</a:t>
            </a:r>
            <a:r>
              <a:rPr lang="en-US" altLang="zh-CN" dirty="0"/>
              <a:t>H</a:t>
            </a:r>
            <a:r>
              <a:rPr lang="zh-CN" altLang="en-US" dirty="0"/>
              <a:t>，得到的</a:t>
            </a:r>
            <a:r>
              <a:rPr lang="en-US" altLang="zh-CN" dirty="0"/>
              <a:t>H</a:t>
            </a:r>
            <a:r>
              <a:rPr lang="zh-CN" altLang="en-US" dirty="0"/>
              <a:t>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9,8,7,6,5,4,1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9,8,7,5,6,1,4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9,8,7,5,6,4,1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9,6,7,5,8,4,1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670845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B8C12A-B0C9-B4C5-8BE1-CD7BF03B7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D29211-9D7F-1BD4-1425-3E47262E0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已知关键字序列 </a:t>
            </a:r>
            <a:r>
              <a:rPr lang="en-US" altLang="zh-CN" dirty="0"/>
              <a:t>28, 22, 20, 19, 8, 12, 15, 5</a:t>
            </a:r>
            <a:r>
              <a:rPr lang="zh-CN" altLang="en-US" dirty="0"/>
              <a:t>是大根堆（最大堆），对该堆进行两次删除操作后，得到的新堆是（）。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20, 19, 15, 12, 8, 5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20, 19, 15, 5, 8, 12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20, 19, 12, 15, 8, 5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20, 19, 8, 12, 15, 5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008466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归并排序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在内部排序时，如果选择了归并排序而并未选择插入排序，则可能的理由是（）。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归并排序的程序代码更短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归并排序的占用空间更少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归并排序的运行效率更高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A. </a:t>
            </a:r>
            <a:r>
              <a:rPr lang="zh-CN" altLang="en-US" dirty="0"/>
              <a:t>仅</a:t>
            </a:r>
            <a:r>
              <a:rPr lang="en-US" altLang="zh-CN" dirty="0"/>
              <a:t>II    B. </a:t>
            </a:r>
            <a:r>
              <a:rPr lang="zh-CN" altLang="en-US" dirty="0"/>
              <a:t>仅</a:t>
            </a:r>
            <a:r>
              <a:rPr lang="en-US" altLang="zh-CN" dirty="0"/>
              <a:t>III   C. </a:t>
            </a:r>
            <a:r>
              <a:rPr lang="zh-CN" altLang="en-US" dirty="0"/>
              <a:t>仅</a:t>
            </a:r>
            <a:r>
              <a:rPr lang="en-US" altLang="zh-CN" dirty="0"/>
              <a:t>I, II   D. </a:t>
            </a:r>
            <a:r>
              <a:rPr lang="zh-CN" altLang="en-US" dirty="0"/>
              <a:t>仅</a:t>
            </a:r>
            <a:r>
              <a:rPr lang="en-US" altLang="zh-CN" dirty="0"/>
              <a:t>I, III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096613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A359C8-CD04-64DE-3F1A-D1AF1CA1E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归并排序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A3B3B4-A1C6-DB00-4D13-27B759D88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使用二路归并排序对含</a:t>
            </a:r>
            <a:r>
              <a:rPr lang="en-US" altLang="zh-CN" dirty="0"/>
              <a:t>n</a:t>
            </a:r>
            <a:r>
              <a:rPr lang="zh-CN" altLang="en-US" dirty="0"/>
              <a:t>个元素的数组</a:t>
            </a:r>
            <a:r>
              <a:rPr lang="en-US" altLang="zh-CN" dirty="0"/>
              <a:t>M</a:t>
            </a:r>
            <a:r>
              <a:rPr lang="zh-CN" altLang="en-US" dirty="0"/>
              <a:t>进行排序时，二路归并程序的功能是（）。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将两个有序表合并为一个新的有序表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将</a:t>
            </a:r>
            <a:r>
              <a:rPr lang="en-US" altLang="zh-CN" dirty="0"/>
              <a:t>M</a:t>
            </a:r>
            <a:r>
              <a:rPr lang="zh-CN" altLang="en-US" dirty="0"/>
              <a:t>划分为两部分，两部分的元素个数大致相等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将</a:t>
            </a:r>
            <a:r>
              <a:rPr lang="en-US" altLang="zh-CN" dirty="0"/>
              <a:t>M</a:t>
            </a:r>
            <a:r>
              <a:rPr lang="zh-CN" altLang="en-US" dirty="0"/>
              <a:t>划分为</a:t>
            </a:r>
            <a:r>
              <a:rPr lang="en-US" altLang="zh-CN" dirty="0"/>
              <a:t>n</a:t>
            </a:r>
            <a:r>
              <a:rPr lang="zh-CN" altLang="en-US" dirty="0"/>
              <a:t>部分，每个部分中仅含有一个元素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将</a:t>
            </a:r>
            <a:r>
              <a:rPr lang="en-US" altLang="zh-CN" dirty="0"/>
              <a:t>M</a:t>
            </a:r>
            <a:r>
              <a:rPr lang="zh-CN" altLang="en-US" dirty="0"/>
              <a:t>划分为两部分，一部分元素的值均小于另一部分元素的值</a:t>
            </a:r>
          </a:p>
        </p:txBody>
      </p:sp>
    </p:spTree>
    <p:extLst>
      <p:ext uri="{BB962C8B-B14F-4D97-AF65-F5344CB8AC3E}">
        <p14:creationId xmlns:p14="http://schemas.microsoft.com/office/powerpoint/2010/main" val="344411283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B8F4FB-220C-5B0D-1F2D-F3AFBD6F8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归并排序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B5C189-AD78-404C-24D5-841436DE2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现有由关键字组成的</a:t>
            </a:r>
            <a:r>
              <a:rPr lang="en-US" altLang="zh-CN" dirty="0"/>
              <a:t>3</a:t>
            </a:r>
            <a:r>
              <a:rPr lang="zh-CN" altLang="en-US" dirty="0"/>
              <a:t>个有序序列 </a:t>
            </a:r>
            <a:r>
              <a:rPr lang="en-US" altLang="zh-CN" dirty="0"/>
              <a:t>(3,5), (7,9) </a:t>
            </a:r>
            <a:r>
              <a:rPr lang="zh-CN" altLang="en-US" dirty="0"/>
              <a:t>和 </a:t>
            </a:r>
            <a:r>
              <a:rPr lang="en-US" altLang="zh-CN" dirty="0"/>
              <a:t>(6)</a:t>
            </a:r>
            <a:r>
              <a:rPr lang="zh-CN" altLang="en-US" dirty="0"/>
              <a:t>，若按从左至右的次序选择有序序列进行二路归并排序，则关键字之间的总比较次数是（）。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3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4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5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104313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4E439E-B751-A2C6-ECDA-C7BB36C32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归并排序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A3BAAF-34FB-2FB6-3797-3D972BB41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一</a:t>
            </a:r>
            <a:r>
              <a:rPr lang="zh-CN" altLang="en-US" dirty="0"/>
              <a:t>组经过第一趟</a:t>
            </a:r>
            <a:r>
              <a:rPr lang="en-US" altLang="zh-CN" dirty="0"/>
              <a:t>2</a:t>
            </a:r>
            <a:r>
              <a:rPr lang="zh-CN" altLang="en-US" dirty="0"/>
              <a:t>路归并排序后的记录的关键字是｛</a:t>
            </a:r>
            <a:r>
              <a:rPr lang="en-US" altLang="zh-CN" dirty="0"/>
              <a:t>25</a:t>
            </a:r>
            <a:r>
              <a:rPr lang="zh-CN" altLang="en-US" dirty="0"/>
              <a:t>，</a:t>
            </a:r>
            <a:r>
              <a:rPr lang="en-US" altLang="zh-CN" dirty="0"/>
              <a:t>50</a:t>
            </a:r>
            <a:r>
              <a:rPr lang="zh-CN" altLang="en-US" dirty="0"/>
              <a:t>，</a:t>
            </a:r>
            <a:r>
              <a:rPr lang="en-US" altLang="zh-CN" dirty="0"/>
              <a:t>15</a:t>
            </a:r>
            <a:r>
              <a:rPr lang="zh-CN" altLang="en-US" dirty="0"/>
              <a:t>，</a:t>
            </a:r>
            <a:r>
              <a:rPr lang="en-US" altLang="zh-CN" dirty="0"/>
              <a:t>35</a:t>
            </a:r>
            <a:r>
              <a:rPr lang="zh-CN" altLang="en-US" dirty="0"/>
              <a:t>，</a:t>
            </a:r>
            <a:r>
              <a:rPr lang="en-US" altLang="zh-CN" dirty="0"/>
              <a:t>80</a:t>
            </a:r>
            <a:r>
              <a:rPr lang="zh-CN" altLang="en-US" dirty="0"/>
              <a:t>，</a:t>
            </a:r>
            <a:r>
              <a:rPr lang="en-US" altLang="zh-CN" dirty="0"/>
              <a:t>85</a:t>
            </a:r>
            <a:r>
              <a:rPr lang="zh-CN" altLang="en-US" dirty="0"/>
              <a:t>，</a:t>
            </a:r>
            <a:r>
              <a:rPr lang="en-US" altLang="zh-CN" dirty="0"/>
              <a:t>20</a:t>
            </a:r>
            <a:r>
              <a:rPr lang="zh-CN" altLang="en-US" dirty="0"/>
              <a:t>，</a:t>
            </a:r>
            <a:r>
              <a:rPr lang="en-US" altLang="zh-CN" dirty="0"/>
              <a:t>40</a:t>
            </a:r>
            <a:r>
              <a:rPr lang="zh-CN" altLang="en-US" dirty="0"/>
              <a:t>，</a:t>
            </a:r>
            <a:r>
              <a:rPr lang="en-US" altLang="zh-CN" dirty="0"/>
              <a:t>36</a:t>
            </a:r>
            <a:r>
              <a:rPr lang="zh-CN" altLang="en-US" dirty="0"/>
              <a:t>，</a:t>
            </a:r>
            <a:r>
              <a:rPr lang="en-US" altLang="zh-CN" dirty="0"/>
              <a:t>70</a:t>
            </a:r>
            <a:r>
              <a:rPr lang="zh-CN" altLang="en-US" dirty="0"/>
              <a:t>｝，其中包含</a:t>
            </a:r>
            <a:r>
              <a:rPr lang="en-US" altLang="zh-CN" dirty="0"/>
              <a:t>5</a:t>
            </a:r>
            <a:r>
              <a:rPr lang="zh-CN" altLang="en-US" dirty="0"/>
              <a:t>个长度为</a:t>
            </a:r>
            <a:r>
              <a:rPr lang="en-US" altLang="zh-CN" dirty="0"/>
              <a:t>2</a:t>
            </a:r>
            <a:r>
              <a:rPr lang="zh-CN" altLang="en-US" dirty="0"/>
              <a:t>的有序表，则第二趟归并后的结果是（）。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15,25,35,50,80,20,85,40,70,36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15,25,35,50,20,40,80,85,36,70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15,25,50,35,80,85,20,36,40,70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15,25,35,50,80,20,36,40,70,85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325146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基数排序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对于给定的关键字序列</a:t>
            </a:r>
            <a:r>
              <a:rPr lang="en-US" altLang="zh-CN" dirty="0"/>
              <a:t>110</a:t>
            </a:r>
            <a:r>
              <a:rPr lang="zh-CN" altLang="en-US" dirty="0"/>
              <a:t>，</a:t>
            </a:r>
            <a:r>
              <a:rPr lang="en-US" altLang="zh-CN" dirty="0"/>
              <a:t>119</a:t>
            </a:r>
            <a:r>
              <a:rPr lang="zh-CN" altLang="en-US" dirty="0"/>
              <a:t>，</a:t>
            </a:r>
            <a:r>
              <a:rPr lang="en-US" altLang="zh-CN" dirty="0"/>
              <a:t>007</a:t>
            </a:r>
            <a:r>
              <a:rPr lang="zh-CN" altLang="en-US" dirty="0"/>
              <a:t>，</a:t>
            </a:r>
            <a:r>
              <a:rPr lang="en-US" altLang="zh-CN" dirty="0"/>
              <a:t>911</a:t>
            </a:r>
            <a:r>
              <a:rPr lang="zh-CN" altLang="en-US" dirty="0"/>
              <a:t>，</a:t>
            </a:r>
            <a:r>
              <a:rPr lang="en-US" altLang="zh-CN" dirty="0"/>
              <a:t>114</a:t>
            </a:r>
            <a:r>
              <a:rPr lang="zh-CN" altLang="en-US" dirty="0"/>
              <a:t>，</a:t>
            </a:r>
            <a:r>
              <a:rPr lang="en-US" altLang="zh-CN" dirty="0"/>
              <a:t>120</a:t>
            </a:r>
            <a:r>
              <a:rPr lang="zh-CN" altLang="en-US" dirty="0"/>
              <a:t>，</a:t>
            </a:r>
            <a:r>
              <a:rPr lang="en-US" altLang="zh-CN" dirty="0"/>
              <a:t>122</a:t>
            </a:r>
            <a:r>
              <a:rPr lang="zh-CN" altLang="en-US" dirty="0"/>
              <a:t>进行基数排序，第</a:t>
            </a:r>
            <a:r>
              <a:rPr lang="en-US" altLang="zh-CN" dirty="0"/>
              <a:t>2</a:t>
            </a:r>
            <a:r>
              <a:rPr lang="zh-CN" altLang="en-US" dirty="0"/>
              <a:t>趟分配收集后得到的关键字序列是（）。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007</a:t>
            </a:r>
            <a:r>
              <a:rPr lang="zh-CN" altLang="en-US" dirty="0"/>
              <a:t>，</a:t>
            </a:r>
            <a:r>
              <a:rPr lang="en-US" altLang="zh-CN" dirty="0"/>
              <a:t>110</a:t>
            </a:r>
            <a:r>
              <a:rPr lang="zh-CN" altLang="en-US" dirty="0"/>
              <a:t>，</a:t>
            </a:r>
            <a:r>
              <a:rPr lang="en-US" altLang="zh-CN" dirty="0"/>
              <a:t>119</a:t>
            </a:r>
            <a:r>
              <a:rPr lang="zh-CN" altLang="en-US" dirty="0"/>
              <a:t>，</a:t>
            </a:r>
            <a:r>
              <a:rPr lang="en-US" altLang="zh-CN" dirty="0"/>
              <a:t>114</a:t>
            </a:r>
            <a:r>
              <a:rPr lang="zh-CN" altLang="en-US" dirty="0"/>
              <a:t>，</a:t>
            </a:r>
            <a:r>
              <a:rPr lang="en-US" altLang="zh-CN" dirty="0"/>
              <a:t>911</a:t>
            </a:r>
            <a:r>
              <a:rPr lang="zh-CN" altLang="en-US" dirty="0"/>
              <a:t>，</a:t>
            </a:r>
            <a:r>
              <a:rPr lang="en-US" altLang="zh-CN" dirty="0"/>
              <a:t>120</a:t>
            </a:r>
            <a:r>
              <a:rPr lang="zh-CN" altLang="en-US" dirty="0"/>
              <a:t>，</a:t>
            </a:r>
            <a:r>
              <a:rPr lang="en-US" altLang="zh-CN" dirty="0"/>
              <a:t>122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007</a:t>
            </a:r>
            <a:r>
              <a:rPr lang="zh-CN" altLang="en-US" dirty="0"/>
              <a:t>，</a:t>
            </a:r>
            <a:r>
              <a:rPr lang="en-US" altLang="zh-CN" dirty="0"/>
              <a:t>110</a:t>
            </a:r>
            <a:r>
              <a:rPr lang="zh-CN" altLang="en-US" dirty="0"/>
              <a:t>，</a:t>
            </a:r>
            <a:r>
              <a:rPr lang="en-US" altLang="zh-CN" dirty="0"/>
              <a:t>119</a:t>
            </a:r>
            <a:r>
              <a:rPr lang="zh-CN" altLang="en-US" dirty="0"/>
              <a:t>，</a:t>
            </a:r>
            <a:r>
              <a:rPr lang="en-US" altLang="zh-CN" dirty="0"/>
              <a:t>114</a:t>
            </a:r>
            <a:r>
              <a:rPr lang="zh-CN" altLang="en-US" dirty="0"/>
              <a:t>，</a:t>
            </a:r>
            <a:r>
              <a:rPr lang="en-US" altLang="zh-CN" dirty="0"/>
              <a:t>911</a:t>
            </a:r>
            <a:r>
              <a:rPr lang="zh-CN" altLang="en-US" dirty="0"/>
              <a:t>，</a:t>
            </a:r>
            <a:r>
              <a:rPr lang="en-US" altLang="zh-CN" dirty="0"/>
              <a:t>122</a:t>
            </a:r>
            <a:r>
              <a:rPr lang="zh-CN" altLang="en-US" dirty="0"/>
              <a:t>，</a:t>
            </a:r>
            <a:r>
              <a:rPr lang="en-US" altLang="zh-CN" dirty="0"/>
              <a:t>120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007</a:t>
            </a:r>
            <a:r>
              <a:rPr lang="zh-CN" altLang="en-US" dirty="0"/>
              <a:t>，</a:t>
            </a:r>
            <a:r>
              <a:rPr lang="en-US" altLang="zh-CN" dirty="0"/>
              <a:t>110</a:t>
            </a:r>
            <a:r>
              <a:rPr lang="zh-CN" altLang="en-US" dirty="0"/>
              <a:t>，</a:t>
            </a:r>
            <a:r>
              <a:rPr lang="en-US" altLang="zh-CN" dirty="0"/>
              <a:t>911</a:t>
            </a:r>
            <a:r>
              <a:rPr lang="zh-CN" altLang="en-US" dirty="0"/>
              <a:t>，</a:t>
            </a:r>
            <a:r>
              <a:rPr lang="en-US" altLang="zh-CN" dirty="0"/>
              <a:t>114</a:t>
            </a:r>
            <a:r>
              <a:rPr lang="zh-CN" altLang="en-US" dirty="0"/>
              <a:t>，</a:t>
            </a:r>
            <a:r>
              <a:rPr lang="en-US" altLang="zh-CN" dirty="0"/>
              <a:t>119</a:t>
            </a:r>
            <a:r>
              <a:rPr lang="zh-CN" altLang="en-US" dirty="0"/>
              <a:t>，</a:t>
            </a:r>
            <a:r>
              <a:rPr lang="en-US" altLang="zh-CN" dirty="0"/>
              <a:t>120</a:t>
            </a:r>
            <a:r>
              <a:rPr lang="zh-CN" altLang="en-US" dirty="0"/>
              <a:t>，</a:t>
            </a:r>
            <a:r>
              <a:rPr lang="en-US" altLang="zh-CN" dirty="0"/>
              <a:t>122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110</a:t>
            </a:r>
            <a:r>
              <a:rPr lang="zh-CN" altLang="en-US" dirty="0"/>
              <a:t>，</a:t>
            </a:r>
            <a:r>
              <a:rPr lang="en-US" altLang="zh-CN" dirty="0"/>
              <a:t>120</a:t>
            </a:r>
            <a:r>
              <a:rPr lang="zh-CN" altLang="en-US" dirty="0"/>
              <a:t>，</a:t>
            </a:r>
            <a:r>
              <a:rPr lang="en-US" altLang="zh-CN" dirty="0"/>
              <a:t>911</a:t>
            </a:r>
            <a:r>
              <a:rPr lang="zh-CN" altLang="en-US" dirty="0"/>
              <a:t>，</a:t>
            </a:r>
            <a:r>
              <a:rPr lang="en-US" altLang="zh-CN" dirty="0"/>
              <a:t>122</a:t>
            </a:r>
            <a:r>
              <a:rPr lang="zh-CN" altLang="en-US" dirty="0"/>
              <a:t>，</a:t>
            </a:r>
            <a:r>
              <a:rPr lang="en-US" altLang="zh-CN" dirty="0"/>
              <a:t>114</a:t>
            </a:r>
            <a:r>
              <a:rPr lang="zh-CN" altLang="en-US" dirty="0"/>
              <a:t>，</a:t>
            </a:r>
            <a:r>
              <a:rPr lang="en-US" altLang="zh-CN" dirty="0"/>
              <a:t>007</a:t>
            </a:r>
            <a:r>
              <a:rPr lang="zh-CN" altLang="en-US" dirty="0"/>
              <a:t>，</a:t>
            </a:r>
            <a:r>
              <a:rPr lang="en-US" altLang="zh-CN" dirty="0"/>
              <a:t>119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390268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83DB30-1A02-A5B2-E2EE-0E5B0928A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基数排序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3FE64C-AE42-44BA-F3FB-D786E5CBC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设数组</a:t>
            </a:r>
            <a:r>
              <a:rPr lang="en-US" altLang="zh-CN" dirty="0"/>
              <a:t>S[] = { 93,946,372,9,146,151,301,485,236,327,43,892 }</a:t>
            </a:r>
            <a:r>
              <a:rPr lang="zh-CN" altLang="en-US" dirty="0"/>
              <a:t>，采用最低位优先</a:t>
            </a:r>
            <a:r>
              <a:rPr lang="en-US" altLang="zh-CN" dirty="0"/>
              <a:t>LSD</a:t>
            </a:r>
            <a:r>
              <a:rPr lang="zh-CN" altLang="en-US" dirty="0"/>
              <a:t>基数排序将</a:t>
            </a:r>
            <a:r>
              <a:rPr lang="en-US" altLang="zh-CN" dirty="0"/>
              <a:t>S</a:t>
            </a:r>
            <a:r>
              <a:rPr lang="zh-CN" altLang="en-US" dirty="0"/>
              <a:t>排列成升序序列。第一趟分配、收集后，元素</a:t>
            </a:r>
            <a:r>
              <a:rPr lang="en-US" altLang="zh-CN" dirty="0"/>
              <a:t>372</a:t>
            </a:r>
            <a:r>
              <a:rPr lang="zh-CN" altLang="en-US" dirty="0"/>
              <a:t>之前、之后紧邻的元素分别是（）。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43,892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236,301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301,892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485,301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054492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排序综合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</a:t>
            </a:r>
            <a:r>
              <a:rPr lang="en-US" altLang="zh-CN" dirty="0"/>
              <a:t>10TB</a:t>
            </a:r>
            <a:r>
              <a:rPr lang="zh-CN" altLang="en-US" dirty="0"/>
              <a:t>的数据文件进行排序，应使用的方法是（）。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希尔排序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堆排序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快速排序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归并排序</a:t>
            </a:r>
          </a:p>
        </p:txBody>
      </p:sp>
    </p:spTree>
    <p:extLst>
      <p:ext uri="{BB962C8B-B14F-4D97-AF65-F5344CB8AC3E}">
        <p14:creationId xmlns:p14="http://schemas.microsoft.com/office/powerpoint/2010/main" val="233576559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排序综合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若数据元素序列｛</a:t>
            </a:r>
            <a:r>
              <a:rPr lang="en-US" altLang="zh-CN" dirty="0"/>
              <a:t>11</a:t>
            </a:r>
            <a:r>
              <a:rPr lang="zh-CN" altLang="en-US" dirty="0"/>
              <a:t>，</a:t>
            </a:r>
            <a:r>
              <a:rPr lang="en-US" altLang="zh-CN" dirty="0"/>
              <a:t>12</a:t>
            </a:r>
            <a:r>
              <a:rPr lang="zh-CN" altLang="en-US" dirty="0"/>
              <a:t>，</a:t>
            </a:r>
            <a:r>
              <a:rPr lang="en-US" altLang="zh-CN" dirty="0"/>
              <a:t>13</a:t>
            </a:r>
            <a:r>
              <a:rPr lang="zh-CN" altLang="en-US" dirty="0"/>
              <a:t>，</a:t>
            </a:r>
            <a:r>
              <a:rPr lang="en-US" altLang="zh-CN" dirty="0"/>
              <a:t>7</a:t>
            </a:r>
            <a:r>
              <a:rPr lang="zh-CN" altLang="en-US" dirty="0"/>
              <a:t>，</a:t>
            </a:r>
            <a:r>
              <a:rPr lang="en-US" altLang="zh-CN" dirty="0"/>
              <a:t>8</a:t>
            </a:r>
            <a:r>
              <a:rPr lang="zh-CN" altLang="en-US" dirty="0"/>
              <a:t>，</a:t>
            </a:r>
            <a:r>
              <a:rPr lang="en-US" altLang="zh-CN" dirty="0"/>
              <a:t>9</a:t>
            </a:r>
            <a:r>
              <a:rPr lang="zh-CN" altLang="en-US" dirty="0"/>
              <a:t>，</a:t>
            </a:r>
            <a:r>
              <a:rPr lang="en-US" altLang="zh-CN" dirty="0"/>
              <a:t>23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5</a:t>
            </a:r>
            <a:r>
              <a:rPr lang="zh-CN" altLang="en-US" dirty="0"/>
              <a:t>｝是采用下列排序方法之一得到的第二趟排序后的结果，则该排序算法只能是（）。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冒泡排序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插入排序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选择排序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2</a:t>
            </a:r>
            <a:r>
              <a:rPr lang="zh-CN" altLang="en-US" dirty="0"/>
              <a:t>路归并排序</a:t>
            </a:r>
          </a:p>
        </p:txBody>
      </p:sp>
    </p:spTree>
    <p:extLst>
      <p:ext uri="{BB962C8B-B14F-4D97-AF65-F5344CB8AC3E}">
        <p14:creationId xmlns:p14="http://schemas.microsoft.com/office/powerpoint/2010/main" val="2705250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一个栈的入栈序列为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…</a:t>
            </a:r>
            <a:r>
              <a:rPr lang="zh-CN" altLang="en-US" dirty="0"/>
              <a:t>，</a:t>
            </a:r>
            <a:r>
              <a:rPr lang="en-US" altLang="zh-CN" dirty="0"/>
              <a:t>n</a:t>
            </a:r>
            <a:r>
              <a:rPr lang="zh-CN" altLang="en-US" dirty="0"/>
              <a:t>，出栈序列为</a:t>
            </a:r>
            <a:r>
              <a:rPr lang="en-US" altLang="zh-CN" dirty="0"/>
              <a:t>P1</a:t>
            </a:r>
            <a:r>
              <a:rPr lang="zh-CN" altLang="en-US" dirty="0"/>
              <a:t>，</a:t>
            </a:r>
            <a:r>
              <a:rPr lang="en-US" altLang="zh-CN" dirty="0"/>
              <a:t>P2</a:t>
            </a:r>
            <a:r>
              <a:rPr lang="zh-CN" altLang="en-US" dirty="0"/>
              <a:t>，</a:t>
            </a:r>
            <a:r>
              <a:rPr lang="en-US" altLang="zh-CN" dirty="0"/>
              <a:t>…</a:t>
            </a:r>
            <a:r>
              <a:rPr lang="zh-CN" altLang="en-US" dirty="0"/>
              <a:t>，</a:t>
            </a:r>
            <a:r>
              <a:rPr lang="en-US" altLang="zh-CN" dirty="0" err="1"/>
              <a:t>Pn</a:t>
            </a:r>
            <a:r>
              <a:rPr lang="zh-CN" altLang="en-US" dirty="0"/>
              <a:t>。若</a:t>
            </a:r>
            <a:r>
              <a:rPr lang="en-US" altLang="zh-CN" dirty="0"/>
              <a:t>P2=3</a:t>
            </a:r>
            <a:r>
              <a:rPr lang="zh-CN" altLang="en-US" dirty="0"/>
              <a:t>，则</a:t>
            </a:r>
            <a:r>
              <a:rPr lang="en-US" altLang="zh-CN" dirty="0"/>
              <a:t>P3</a:t>
            </a:r>
            <a:r>
              <a:rPr lang="zh-CN" altLang="en-US" dirty="0"/>
              <a:t>可能取值的个数是（）。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n-3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n-2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n-1</a:t>
            </a:r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无法确定</a:t>
            </a:r>
          </a:p>
        </p:txBody>
      </p:sp>
    </p:spTree>
    <p:extLst>
      <p:ext uri="{BB962C8B-B14F-4D97-AF65-F5344CB8AC3E}">
        <p14:creationId xmlns:p14="http://schemas.microsoft.com/office/powerpoint/2010/main" val="344414439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排序综合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对一组数据｛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12</a:t>
            </a:r>
            <a:r>
              <a:rPr lang="zh-CN" altLang="en-US" dirty="0"/>
              <a:t>，</a:t>
            </a:r>
            <a:r>
              <a:rPr lang="en-US" altLang="zh-CN" dirty="0"/>
              <a:t>16</a:t>
            </a:r>
            <a:r>
              <a:rPr lang="zh-CN" altLang="en-US" dirty="0"/>
              <a:t>，</a:t>
            </a:r>
            <a:r>
              <a:rPr lang="en-US" altLang="zh-CN" dirty="0"/>
              <a:t>88</a:t>
            </a:r>
            <a:r>
              <a:rPr lang="zh-CN" altLang="en-US" dirty="0"/>
              <a:t>，</a:t>
            </a:r>
            <a:r>
              <a:rPr lang="en-US" altLang="zh-CN" dirty="0"/>
              <a:t>5</a:t>
            </a:r>
            <a:r>
              <a:rPr lang="zh-CN" altLang="en-US" dirty="0"/>
              <a:t>，</a:t>
            </a:r>
            <a:r>
              <a:rPr lang="en-US" altLang="zh-CN" dirty="0"/>
              <a:t>10</a:t>
            </a:r>
            <a:r>
              <a:rPr lang="zh-CN" altLang="en-US" dirty="0"/>
              <a:t>｝进行排序，若前三趟结果如下：</a:t>
            </a:r>
            <a:br>
              <a:rPr lang="en-US" altLang="zh-CN" dirty="0"/>
            </a:br>
            <a:r>
              <a:rPr lang="zh-CN" altLang="en-US" dirty="0"/>
              <a:t>一：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12</a:t>
            </a:r>
            <a:r>
              <a:rPr lang="zh-CN" altLang="en-US" dirty="0"/>
              <a:t>，</a:t>
            </a:r>
            <a:r>
              <a:rPr lang="en-US" altLang="zh-CN" dirty="0"/>
              <a:t>16</a:t>
            </a:r>
            <a:r>
              <a:rPr lang="zh-CN" altLang="en-US" dirty="0"/>
              <a:t>，</a:t>
            </a:r>
            <a:r>
              <a:rPr lang="en-US" altLang="zh-CN" dirty="0"/>
              <a:t>5</a:t>
            </a:r>
            <a:r>
              <a:rPr lang="zh-CN" altLang="en-US" dirty="0"/>
              <a:t>，</a:t>
            </a:r>
            <a:r>
              <a:rPr lang="en-US" altLang="zh-CN" dirty="0"/>
              <a:t>10</a:t>
            </a:r>
            <a:r>
              <a:rPr lang="zh-CN" altLang="en-US" dirty="0"/>
              <a:t>，</a:t>
            </a:r>
            <a:r>
              <a:rPr lang="en-US" altLang="zh-CN" dirty="0"/>
              <a:t>88</a:t>
            </a:r>
            <a:br>
              <a:rPr lang="en-US" altLang="zh-CN" dirty="0"/>
            </a:br>
            <a:r>
              <a:rPr lang="zh-CN" altLang="en-US" dirty="0"/>
              <a:t>二：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12</a:t>
            </a:r>
            <a:r>
              <a:rPr lang="zh-CN" altLang="en-US" dirty="0"/>
              <a:t>，</a:t>
            </a:r>
            <a:r>
              <a:rPr lang="en-US" altLang="zh-CN" dirty="0"/>
              <a:t>5</a:t>
            </a:r>
            <a:r>
              <a:rPr lang="zh-CN" altLang="en-US" dirty="0"/>
              <a:t>，</a:t>
            </a:r>
            <a:r>
              <a:rPr lang="en-US" altLang="zh-CN" dirty="0"/>
              <a:t>10</a:t>
            </a:r>
            <a:r>
              <a:rPr lang="zh-CN" altLang="en-US" dirty="0"/>
              <a:t>，</a:t>
            </a:r>
            <a:r>
              <a:rPr lang="en-US" altLang="zh-CN" dirty="0"/>
              <a:t>16</a:t>
            </a:r>
            <a:r>
              <a:rPr lang="zh-CN" altLang="en-US" dirty="0"/>
              <a:t>，</a:t>
            </a:r>
            <a:r>
              <a:rPr lang="en-US" altLang="zh-CN" dirty="0"/>
              <a:t>88</a:t>
            </a:r>
            <a:br>
              <a:rPr lang="en-US" altLang="zh-CN" dirty="0"/>
            </a:br>
            <a:r>
              <a:rPr lang="zh-CN" altLang="en-US" dirty="0"/>
              <a:t>三：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5</a:t>
            </a:r>
            <a:r>
              <a:rPr lang="zh-CN" altLang="en-US" dirty="0"/>
              <a:t>，</a:t>
            </a:r>
            <a:r>
              <a:rPr lang="en-US" altLang="zh-CN" dirty="0"/>
              <a:t>10</a:t>
            </a:r>
            <a:r>
              <a:rPr lang="zh-CN" altLang="en-US" dirty="0"/>
              <a:t>，</a:t>
            </a:r>
            <a:r>
              <a:rPr lang="en-US" altLang="zh-CN" dirty="0"/>
              <a:t>12</a:t>
            </a:r>
            <a:r>
              <a:rPr lang="zh-CN" altLang="en-US" dirty="0"/>
              <a:t>，</a:t>
            </a:r>
            <a:r>
              <a:rPr lang="en-US" altLang="zh-CN" dirty="0"/>
              <a:t>16</a:t>
            </a:r>
            <a:r>
              <a:rPr lang="zh-CN" altLang="en-US" dirty="0"/>
              <a:t>，</a:t>
            </a:r>
            <a:r>
              <a:rPr lang="en-US" altLang="zh-CN" dirty="0"/>
              <a:t>88</a:t>
            </a:r>
            <a:br>
              <a:rPr lang="en-US" altLang="zh-CN" dirty="0"/>
            </a:br>
            <a:r>
              <a:rPr lang="zh-CN" altLang="en-US" dirty="0"/>
              <a:t>则采用的排序方法可能是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冒泡排序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希尔排序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归并排序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基数排序</a:t>
            </a:r>
          </a:p>
        </p:txBody>
      </p:sp>
    </p:spTree>
    <p:extLst>
      <p:ext uri="{BB962C8B-B14F-4D97-AF65-F5344CB8AC3E}">
        <p14:creationId xmlns:p14="http://schemas.microsoft.com/office/powerpoint/2010/main" val="20564088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排序综合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在内部排序中，每趟排序结束都能至少确定一个元素最终位置的方法是（）。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简单选择排序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希尔排序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快速排序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堆排序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en-US" altLang="zh-CN" dirty="0"/>
              <a:t>2</a:t>
            </a:r>
            <a:r>
              <a:rPr lang="zh-CN" altLang="en-US" dirty="0"/>
              <a:t>路归并排序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A. </a:t>
            </a:r>
            <a:r>
              <a:rPr lang="zh-CN" altLang="en-US" dirty="0"/>
              <a:t>仅</a:t>
            </a:r>
            <a:r>
              <a:rPr lang="en-US" altLang="zh-CN" dirty="0"/>
              <a:t>I, III, IV   B. </a:t>
            </a:r>
            <a:r>
              <a:rPr lang="zh-CN" altLang="en-US" dirty="0"/>
              <a:t>仅</a:t>
            </a:r>
            <a:r>
              <a:rPr lang="en-US" altLang="zh-CN" dirty="0"/>
              <a:t>I, III, V   C. </a:t>
            </a:r>
            <a:r>
              <a:rPr lang="zh-CN" altLang="en-US" dirty="0"/>
              <a:t>仅</a:t>
            </a:r>
            <a:r>
              <a:rPr lang="en-US" altLang="zh-CN" dirty="0"/>
              <a:t>II, III, IV   D. </a:t>
            </a:r>
            <a:r>
              <a:rPr lang="zh-CN" altLang="en-US" dirty="0"/>
              <a:t>仅</a:t>
            </a:r>
            <a:r>
              <a:rPr lang="en-US" altLang="zh-CN" dirty="0"/>
              <a:t>III, IV, 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466574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排序综合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下列排序算法中，元素的移动次数与关键字的初始排列顺序无关的是（）。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直接插入排序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冒泡排序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基数排序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快速排序</a:t>
            </a:r>
          </a:p>
        </p:txBody>
      </p:sp>
    </p:spTree>
    <p:extLst>
      <p:ext uri="{BB962C8B-B14F-4D97-AF65-F5344CB8AC3E}">
        <p14:creationId xmlns:p14="http://schemas.microsoft.com/office/powerpoint/2010/main" val="265126941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排序综合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下列排序方法中，若将顺序存储改为链式存储，则算法的时间效率会降低的是（）。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插入排序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选择排序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冒泡排序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希尔排序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堆排序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A. </a:t>
            </a:r>
            <a:r>
              <a:rPr lang="zh-CN" altLang="en-US" dirty="0"/>
              <a:t>仅</a:t>
            </a:r>
            <a:r>
              <a:rPr lang="en-US" altLang="zh-CN" dirty="0"/>
              <a:t>I, II   B. </a:t>
            </a:r>
            <a:r>
              <a:rPr lang="zh-CN" altLang="en-US" dirty="0"/>
              <a:t>仅</a:t>
            </a:r>
            <a:r>
              <a:rPr lang="en-US" altLang="zh-CN" dirty="0"/>
              <a:t>II, III   C. </a:t>
            </a:r>
            <a:r>
              <a:rPr lang="zh-CN" altLang="en-US" dirty="0"/>
              <a:t>仅</a:t>
            </a:r>
            <a:r>
              <a:rPr lang="en-US" altLang="zh-CN" dirty="0"/>
              <a:t>III, IV   D. </a:t>
            </a:r>
            <a:r>
              <a:rPr lang="zh-CN" altLang="en-US" dirty="0"/>
              <a:t>仅</a:t>
            </a:r>
            <a:r>
              <a:rPr lang="en-US" altLang="zh-CN" dirty="0"/>
              <a:t>IV, 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047907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排序综合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选择一个排序算法时，除算法的时空效率外，下列因素中，还需要考虑的是（）。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数据的规模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数据的存储方式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算法的稳定性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数据的初始状态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A. </a:t>
            </a:r>
            <a:r>
              <a:rPr lang="zh-CN" altLang="en-US" dirty="0"/>
              <a:t>仅</a:t>
            </a:r>
            <a:r>
              <a:rPr lang="en-US" altLang="zh-CN" dirty="0"/>
              <a:t>III   B. </a:t>
            </a:r>
            <a:r>
              <a:rPr lang="zh-CN" altLang="en-US" dirty="0"/>
              <a:t>仅</a:t>
            </a:r>
            <a:r>
              <a:rPr lang="en-US" altLang="zh-CN" dirty="0"/>
              <a:t>I, II   C. </a:t>
            </a:r>
            <a:r>
              <a:rPr lang="zh-CN" altLang="en-US" dirty="0"/>
              <a:t>仅</a:t>
            </a:r>
            <a:r>
              <a:rPr lang="en-US" altLang="zh-CN" dirty="0"/>
              <a:t>II, III, IV   D. I, II, III, IV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346480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排序综合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对大部分元素已有序的数组排序时，直接插入排序比简单选择排序效率更高，其原因是（）。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直接插入排序过程中元素之间的比较次数更少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直接插入排序过程中所需的辅助空间更少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直接插入排序过程中元素的移动次数较少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A. </a:t>
            </a:r>
            <a:r>
              <a:rPr lang="zh-CN" altLang="en-US" dirty="0"/>
              <a:t>仅</a:t>
            </a:r>
            <a:r>
              <a:rPr lang="en-US" altLang="zh-CN" dirty="0"/>
              <a:t>I   B. </a:t>
            </a:r>
            <a:r>
              <a:rPr lang="zh-CN" altLang="en-US" dirty="0"/>
              <a:t>仅</a:t>
            </a:r>
            <a:r>
              <a:rPr lang="en-US" altLang="zh-CN" dirty="0"/>
              <a:t>III   C. </a:t>
            </a:r>
            <a:r>
              <a:rPr lang="zh-CN" altLang="en-US" dirty="0"/>
              <a:t>仅</a:t>
            </a:r>
            <a:r>
              <a:rPr lang="en-US" altLang="zh-CN" dirty="0"/>
              <a:t>I, II   D. I, II, III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562051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9DD2A8-2D1B-3DB5-5A90-CC83B3EFE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排序综合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BB135C-1D0F-0AA6-EF16-617800537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对数据进行排序时，若采用直接插入排序而不采用快速排序，则可能的原因是（）。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大部分元素已有序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待排序元素数量很少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要求空间复杂度为</a:t>
            </a:r>
            <a:r>
              <a:rPr lang="en-US" altLang="zh-CN" dirty="0"/>
              <a:t>O(1)</a:t>
            </a:r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要求排序算法是稳定的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A. </a:t>
            </a:r>
            <a:r>
              <a:rPr lang="zh-CN" altLang="en-US" dirty="0"/>
              <a:t>仅</a:t>
            </a:r>
            <a:r>
              <a:rPr lang="en-US" altLang="zh-CN" dirty="0"/>
              <a:t>I, II		B. </a:t>
            </a:r>
            <a:r>
              <a:rPr lang="zh-CN" altLang="en-US" dirty="0"/>
              <a:t>仅</a:t>
            </a:r>
            <a:r>
              <a:rPr lang="en-US" altLang="zh-CN" dirty="0"/>
              <a:t>III, IV	C.</a:t>
            </a:r>
            <a:r>
              <a:rPr lang="zh-CN" altLang="en-US" dirty="0"/>
              <a:t>仅</a:t>
            </a:r>
            <a:r>
              <a:rPr lang="en-US" altLang="zh-CN" dirty="0"/>
              <a:t>I, II ,IV	D. I,</a:t>
            </a:r>
            <a:r>
              <a:rPr lang="zh-CN" altLang="en-US" dirty="0"/>
              <a:t> </a:t>
            </a:r>
            <a:r>
              <a:rPr lang="en-US" altLang="zh-CN" dirty="0"/>
              <a:t>II,</a:t>
            </a:r>
            <a:r>
              <a:rPr lang="zh-CN" altLang="en-US" dirty="0"/>
              <a:t> </a:t>
            </a:r>
            <a:r>
              <a:rPr lang="en-US" altLang="zh-CN" dirty="0"/>
              <a:t>III,</a:t>
            </a:r>
            <a:r>
              <a:rPr lang="zh-CN" altLang="en-US" dirty="0"/>
              <a:t> </a:t>
            </a:r>
            <a:r>
              <a:rPr lang="en-US" altLang="zh-CN" dirty="0"/>
              <a:t>IV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104528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2173B2-7B24-32A1-022D-6076852B5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排序综合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25A7EB-3667-880E-1861-4D757DB9A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下列排序算法中，不稳定的是（）。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希尔排序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归并排序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快速排序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堆排序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基数排序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A. </a:t>
            </a:r>
            <a:r>
              <a:rPr lang="zh-CN" altLang="en-US" dirty="0"/>
              <a:t>仅</a:t>
            </a:r>
            <a:r>
              <a:rPr lang="en-US" altLang="zh-CN" dirty="0"/>
              <a:t>I, II		B. </a:t>
            </a:r>
            <a:r>
              <a:rPr lang="zh-CN" altLang="en-US" dirty="0"/>
              <a:t>仅</a:t>
            </a:r>
            <a:r>
              <a:rPr lang="en-US" altLang="zh-CN" dirty="0"/>
              <a:t>II, V	C. </a:t>
            </a:r>
            <a:r>
              <a:rPr lang="zh-CN" altLang="en-US" dirty="0"/>
              <a:t>仅</a:t>
            </a:r>
            <a:r>
              <a:rPr lang="en-US" altLang="zh-CN" dirty="0"/>
              <a:t>I, III, IV		D. </a:t>
            </a:r>
            <a:r>
              <a:rPr lang="zh-CN" altLang="en-US" dirty="0"/>
              <a:t>仅</a:t>
            </a:r>
            <a:r>
              <a:rPr lang="en-US" altLang="zh-CN" dirty="0"/>
              <a:t>III, IV, 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15068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代码复习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09716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代码复习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数组基本操作</a:t>
            </a:r>
            <a:endParaRPr lang="en-US" altLang="zh-CN" dirty="0"/>
          </a:p>
          <a:p>
            <a:r>
              <a:rPr lang="zh-CN" altLang="en-US" dirty="0"/>
              <a:t>链表基本操作</a:t>
            </a:r>
            <a:endParaRPr lang="en-US" altLang="zh-CN" dirty="0"/>
          </a:p>
          <a:p>
            <a:r>
              <a:rPr lang="zh-CN" altLang="en-US" dirty="0"/>
              <a:t>数制转换</a:t>
            </a:r>
            <a:endParaRPr lang="en-US" altLang="zh-CN" dirty="0"/>
          </a:p>
          <a:p>
            <a:r>
              <a:rPr lang="zh-CN" altLang="en-US" dirty="0"/>
              <a:t>（二叉）树的遍历</a:t>
            </a:r>
            <a:endParaRPr lang="en-US" altLang="zh-CN" dirty="0"/>
          </a:p>
          <a:p>
            <a:r>
              <a:rPr lang="zh-CN" altLang="en-US" dirty="0"/>
              <a:t>哈夫曼树</a:t>
            </a:r>
            <a:endParaRPr lang="en-US" altLang="zh-CN" dirty="0"/>
          </a:p>
          <a:p>
            <a:r>
              <a:rPr lang="zh-CN" altLang="en-US" dirty="0"/>
              <a:t>图的数据结构表示和（广度）遍历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折半查找</a:t>
            </a:r>
            <a:endParaRPr lang="en-US" altLang="zh-CN" dirty="0"/>
          </a:p>
          <a:p>
            <a:r>
              <a:rPr lang="en-US" altLang="zh-CN" dirty="0"/>
              <a:t>BST</a:t>
            </a:r>
            <a:r>
              <a:rPr lang="zh-CN" altLang="en-US" dirty="0"/>
              <a:t>树</a:t>
            </a:r>
            <a:endParaRPr lang="en-US" altLang="zh-CN" dirty="0"/>
          </a:p>
          <a:p>
            <a:r>
              <a:rPr lang="en-US" altLang="zh-CN" dirty="0"/>
              <a:t>AVL</a:t>
            </a:r>
            <a:r>
              <a:rPr lang="zh-CN" altLang="en-US" dirty="0"/>
              <a:t>树*</a:t>
            </a:r>
            <a:endParaRPr lang="en-US" altLang="zh-CN" dirty="0"/>
          </a:p>
          <a:p>
            <a:r>
              <a:rPr lang="zh-CN" altLang="en-US" dirty="0"/>
              <a:t>插入</a:t>
            </a:r>
            <a:r>
              <a:rPr lang="en-US" altLang="zh-CN" dirty="0"/>
              <a:t>/</a:t>
            </a:r>
            <a:r>
              <a:rPr lang="zh-CN" altLang="en-US" dirty="0"/>
              <a:t>选择</a:t>
            </a:r>
            <a:r>
              <a:rPr lang="en-US" altLang="zh-CN" dirty="0"/>
              <a:t>/</a:t>
            </a:r>
            <a:r>
              <a:rPr lang="zh-CN" altLang="en-US" dirty="0"/>
              <a:t>冒泡排序</a:t>
            </a:r>
            <a:endParaRPr lang="en-US" altLang="zh-CN" dirty="0"/>
          </a:p>
          <a:p>
            <a:r>
              <a:rPr lang="zh-CN" altLang="en-US" dirty="0"/>
              <a:t>快速排序求分割</a:t>
            </a:r>
          </a:p>
          <a:p>
            <a:r>
              <a:rPr lang="zh-CN" altLang="en-US" dirty="0"/>
              <a:t>堆调整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97744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给定有限符号集</a:t>
            </a:r>
            <a:r>
              <a:rPr lang="en-US" altLang="zh-CN" dirty="0"/>
              <a:t>S</a:t>
            </a:r>
            <a:r>
              <a:rPr lang="zh-CN" altLang="en-US" dirty="0"/>
              <a:t>，</a:t>
            </a:r>
            <a:r>
              <a:rPr lang="en-US" altLang="zh-CN" dirty="0"/>
              <a:t>in</a:t>
            </a:r>
            <a:r>
              <a:rPr lang="zh-CN" altLang="en-US" dirty="0"/>
              <a:t>和</a:t>
            </a:r>
            <a:r>
              <a:rPr lang="en-US" altLang="zh-CN" dirty="0"/>
              <a:t>out</a:t>
            </a:r>
            <a:r>
              <a:rPr lang="zh-CN" altLang="en-US" dirty="0"/>
              <a:t>均为</a:t>
            </a:r>
            <a:r>
              <a:rPr lang="en-US" altLang="zh-CN" dirty="0"/>
              <a:t>S</a:t>
            </a:r>
            <a:r>
              <a:rPr lang="zh-CN" altLang="en-US" dirty="0"/>
              <a:t>中所有元素的任一排列，对于初始为空的栈</a:t>
            </a:r>
            <a:r>
              <a:rPr lang="en-US" altLang="zh-CN" dirty="0"/>
              <a:t>ST</a:t>
            </a:r>
            <a:r>
              <a:rPr lang="zh-CN" altLang="en-US" dirty="0"/>
              <a:t>，下列叙述中，正确的是（）。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若</a:t>
            </a:r>
            <a:r>
              <a:rPr lang="en-US" altLang="zh-CN" dirty="0"/>
              <a:t>in</a:t>
            </a:r>
            <a:r>
              <a:rPr lang="zh-CN" altLang="en-US" dirty="0"/>
              <a:t>是</a:t>
            </a:r>
            <a:r>
              <a:rPr lang="en-US" altLang="zh-CN" dirty="0"/>
              <a:t>ST</a:t>
            </a:r>
            <a:r>
              <a:rPr lang="zh-CN" altLang="en-US" dirty="0"/>
              <a:t>的入栈序列，则不能判断</a:t>
            </a:r>
            <a:r>
              <a:rPr lang="en-US" altLang="zh-CN" dirty="0"/>
              <a:t>out</a:t>
            </a:r>
            <a:r>
              <a:rPr lang="zh-CN" altLang="en-US" dirty="0"/>
              <a:t>是否为其可能的出栈序列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若</a:t>
            </a:r>
            <a:r>
              <a:rPr lang="en-US" altLang="zh-CN" dirty="0"/>
              <a:t>out</a:t>
            </a:r>
            <a:r>
              <a:rPr lang="zh-CN" altLang="en-US" dirty="0"/>
              <a:t>是</a:t>
            </a:r>
            <a:r>
              <a:rPr lang="en-US" altLang="zh-CN" dirty="0"/>
              <a:t>ST</a:t>
            </a:r>
            <a:r>
              <a:rPr lang="zh-CN" altLang="en-US" dirty="0"/>
              <a:t>的出栈序列，则不能判断</a:t>
            </a:r>
            <a:r>
              <a:rPr lang="en-US" altLang="zh-CN" dirty="0"/>
              <a:t>in</a:t>
            </a:r>
            <a:r>
              <a:rPr lang="zh-CN" altLang="en-US" dirty="0"/>
              <a:t>是否为其可能的入栈序列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若</a:t>
            </a:r>
            <a:r>
              <a:rPr lang="en-US" altLang="zh-CN" dirty="0"/>
              <a:t>in</a:t>
            </a:r>
            <a:r>
              <a:rPr lang="zh-CN" altLang="en-US" dirty="0"/>
              <a:t>是</a:t>
            </a:r>
            <a:r>
              <a:rPr lang="en-US" altLang="zh-CN" dirty="0"/>
              <a:t>ST</a:t>
            </a:r>
            <a:r>
              <a:rPr lang="zh-CN" altLang="en-US" dirty="0"/>
              <a:t>的入栈序列，</a:t>
            </a:r>
            <a:r>
              <a:rPr lang="en-US" altLang="zh-CN" dirty="0"/>
              <a:t>out</a:t>
            </a:r>
            <a:r>
              <a:rPr lang="zh-CN" altLang="en-US" dirty="0"/>
              <a:t>是对应</a:t>
            </a:r>
            <a:r>
              <a:rPr lang="en-US" altLang="zh-CN" dirty="0"/>
              <a:t>in</a:t>
            </a:r>
            <a:r>
              <a:rPr lang="zh-CN" altLang="en-US" dirty="0"/>
              <a:t>的出栈序列，则</a:t>
            </a:r>
            <a:r>
              <a:rPr lang="en-US" altLang="zh-CN" dirty="0"/>
              <a:t>in</a:t>
            </a:r>
            <a:r>
              <a:rPr lang="zh-CN" altLang="en-US" dirty="0"/>
              <a:t>与</a:t>
            </a:r>
            <a:r>
              <a:rPr lang="en-US" altLang="zh-CN" dirty="0"/>
              <a:t>out</a:t>
            </a:r>
            <a:r>
              <a:rPr lang="zh-CN" altLang="en-US" dirty="0"/>
              <a:t>一定不同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若</a:t>
            </a:r>
            <a:r>
              <a:rPr lang="en-US" altLang="zh-CN" dirty="0"/>
              <a:t>in</a:t>
            </a:r>
            <a:r>
              <a:rPr lang="zh-CN" altLang="en-US" dirty="0"/>
              <a:t>是</a:t>
            </a:r>
            <a:r>
              <a:rPr lang="en-US" altLang="zh-CN" dirty="0"/>
              <a:t>ST</a:t>
            </a:r>
            <a:r>
              <a:rPr lang="zh-CN" altLang="en-US" dirty="0"/>
              <a:t>的入栈序列，</a:t>
            </a:r>
            <a:r>
              <a:rPr lang="en-US" altLang="zh-CN" dirty="0"/>
              <a:t>out</a:t>
            </a:r>
            <a:r>
              <a:rPr lang="zh-CN" altLang="en-US" dirty="0"/>
              <a:t>是对应</a:t>
            </a:r>
            <a:r>
              <a:rPr lang="en-US" altLang="zh-CN" dirty="0"/>
              <a:t>in</a:t>
            </a:r>
            <a:r>
              <a:rPr lang="zh-CN" altLang="en-US" dirty="0"/>
              <a:t>的出栈序列，则</a:t>
            </a:r>
            <a:r>
              <a:rPr lang="en-US" altLang="zh-CN" dirty="0"/>
              <a:t>in</a:t>
            </a:r>
            <a:r>
              <a:rPr lang="zh-CN" altLang="en-US" dirty="0"/>
              <a:t>与</a:t>
            </a:r>
            <a:r>
              <a:rPr lang="en-US" altLang="zh-CN" dirty="0"/>
              <a:t>out</a:t>
            </a:r>
            <a:r>
              <a:rPr lang="zh-CN" altLang="en-US" dirty="0"/>
              <a:t>可能互为倒序</a:t>
            </a:r>
          </a:p>
        </p:txBody>
      </p:sp>
    </p:spTree>
    <p:extLst>
      <p:ext uri="{BB962C8B-B14F-4D97-AF65-F5344CB8AC3E}">
        <p14:creationId xmlns:p14="http://schemas.microsoft.com/office/powerpoint/2010/main" val="420072427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数组的转置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9496" y="2780928"/>
            <a:ext cx="9950896" cy="203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55520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数组的对齐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石头剪刀布是常见的猜拳游戏。石头胜剪刀，剪刀胜布，布胜石头。如果两个人出拳一样，则不分胜负。胜者得</a:t>
            </a:r>
            <a:r>
              <a:rPr lang="en-US" altLang="zh-CN" sz="2400" dirty="0"/>
              <a:t>1</a:t>
            </a:r>
            <a:r>
              <a:rPr lang="zh-CN" altLang="en-US" sz="2400" dirty="0"/>
              <a:t>分，负者减</a:t>
            </a:r>
            <a:r>
              <a:rPr lang="en-US" altLang="zh-CN" sz="2400" dirty="0"/>
              <a:t>1</a:t>
            </a:r>
            <a:r>
              <a:rPr lang="zh-CN" altLang="en-US" sz="2400" dirty="0"/>
              <a:t>分，平局则双方不得分。小</a:t>
            </a:r>
            <a:r>
              <a:rPr lang="en-US" altLang="zh-CN" sz="2400" dirty="0"/>
              <a:t>A</a:t>
            </a:r>
            <a:r>
              <a:rPr lang="zh-CN" altLang="en-US" sz="2400" dirty="0"/>
              <a:t>和小</a:t>
            </a:r>
            <a:r>
              <a:rPr lang="en-US" altLang="zh-CN" sz="2400" dirty="0"/>
              <a:t>B</a:t>
            </a:r>
            <a:r>
              <a:rPr lang="zh-CN" altLang="en-US" sz="2400" dirty="0"/>
              <a:t>正好在玩石头剪刀布。已知他们的出拳都是有周期性规律的，比如：“石头</a:t>
            </a:r>
            <a:r>
              <a:rPr lang="en-US" altLang="zh-CN" sz="2400" dirty="0"/>
              <a:t>-</a:t>
            </a:r>
            <a:r>
              <a:rPr lang="zh-CN" altLang="en-US" sz="2400" dirty="0"/>
              <a:t>布</a:t>
            </a:r>
            <a:r>
              <a:rPr lang="en-US" altLang="zh-CN" sz="2400" dirty="0"/>
              <a:t>-</a:t>
            </a:r>
            <a:r>
              <a:rPr lang="zh-CN" altLang="en-US" sz="2400" dirty="0"/>
              <a:t>石头</a:t>
            </a:r>
            <a:r>
              <a:rPr lang="en-US" altLang="zh-CN" sz="2400" dirty="0"/>
              <a:t>-</a:t>
            </a:r>
            <a:r>
              <a:rPr lang="zh-CN" altLang="en-US" sz="2400" dirty="0"/>
              <a:t>剪刀</a:t>
            </a:r>
            <a:r>
              <a:rPr lang="en-US" altLang="zh-CN" sz="2400" dirty="0"/>
              <a:t>-</a:t>
            </a:r>
            <a:r>
              <a:rPr lang="zh-CN" altLang="en-US" sz="2400" dirty="0"/>
              <a:t>石头</a:t>
            </a:r>
            <a:r>
              <a:rPr lang="en-US" altLang="zh-CN" sz="2400" dirty="0"/>
              <a:t>-</a:t>
            </a:r>
            <a:r>
              <a:rPr lang="zh-CN" altLang="en-US" sz="2400" dirty="0"/>
              <a:t>布</a:t>
            </a:r>
            <a:r>
              <a:rPr lang="en-US" altLang="zh-CN" sz="2400" dirty="0"/>
              <a:t>-</a:t>
            </a:r>
            <a:r>
              <a:rPr lang="zh-CN" altLang="en-US" sz="2400" dirty="0"/>
              <a:t>石头</a:t>
            </a:r>
            <a:r>
              <a:rPr lang="en-US" altLang="zh-CN" sz="2400" dirty="0"/>
              <a:t>-</a:t>
            </a:r>
            <a:r>
              <a:rPr lang="zh-CN" altLang="en-US" sz="2400" dirty="0"/>
              <a:t>剪刀</a:t>
            </a:r>
            <a:r>
              <a:rPr lang="en-US" altLang="zh-CN" sz="2400" dirty="0"/>
              <a:t>……”</a:t>
            </a:r>
            <a:r>
              <a:rPr lang="zh-CN" altLang="en-US" sz="2400" dirty="0"/>
              <a:t>，就是以“石头</a:t>
            </a:r>
            <a:r>
              <a:rPr lang="en-US" altLang="zh-CN" sz="2400" dirty="0"/>
              <a:t>-</a:t>
            </a:r>
            <a:r>
              <a:rPr lang="zh-CN" altLang="en-US" sz="2400" dirty="0"/>
              <a:t>布</a:t>
            </a:r>
            <a:r>
              <a:rPr lang="en-US" altLang="zh-CN" sz="2400" dirty="0"/>
              <a:t>-</a:t>
            </a:r>
            <a:r>
              <a:rPr lang="zh-CN" altLang="en-US" sz="2400" dirty="0"/>
              <a:t>石头</a:t>
            </a:r>
            <a:r>
              <a:rPr lang="en-US" altLang="zh-CN" sz="2400" dirty="0"/>
              <a:t>-</a:t>
            </a:r>
            <a:r>
              <a:rPr lang="zh-CN" altLang="en-US" sz="2400" dirty="0"/>
              <a:t>剪刀”为周期不断循环的。问小</a:t>
            </a:r>
            <a:r>
              <a:rPr lang="en-US" altLang="zh-CN" sz="2400" dirty="0"/>
              <a:t>A</a:t>
            </a:r>
            <a:r>
              <a:rPr lang="zh-CN" altLang="en-US" sz="2400" dirty="0"/>
              <a:t>和小</a:t>
            </a:r>
            <a:r>
              <a:rPr lang="en-US" altLang="zh-CN" sz="2400" dirty="0"/>
              <a:t>B</a:t>
            </a:r>
            <a:r>
              <a:rPr lang="zh-CN" altLang="en-US" sz="2400" dirty="0"/>
              <a:t>比了</a:t>
            </a:r>
            <a:r>
              <a:rPr lang="en-US" altLang="zh-CN" sz="2400" dirty="0"/>
              <a:t>N</a:t>
            </a:r>
            <a:r>
              <a:rPr lang="zh-CN" altLang="en-US" sz="2400" dirty="0"/>
              <a:t>轮之后，小</a:t>
            </a:r>
            <a:r>
              <a:rPr lang="en-US" altLang="zh-CN" sz="2400" dirty="0"/>
              <a:t>A</a:t>
            </a:r>
            <a:r>
              <a:rPr lang="zh-CN" altLang="en-US" sz="2400" dirty="0"/>
              <a:t>的得分？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5" y="3885768"/>
            <a:ext cx="7961709" cy="292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9206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标识数组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给定一个含</a:t>
            </a:r>
            <a:r>
              <a:rPr lang="en-US" altLang="zh-CN" dirty="0"/>
              <a:t>n</a:t>
            </a:r>
            <a:r>
              <a:rPr lang="zh-CN" altLang="en-US" dirty="0"/>
              <a:t>（</a:t>
            </a:r>
            <a:r>
              <a:rPr lang="en-US" altLang="zh-CN" dirty="0"/>
              <a:t>n&gt;=1)</a:t>
            </a:r>
            <a:r>
              <a:rPr lang="zh-CN" altLang="en-US" dirty="0"/>
              <a:t>个整数的数组，设计一个在时间上尽可能高效的算法，找出数组中未出现的最小整数。如数组｛</a:t>
            </a:r>
            <a:r>
              <a:rPr lang="en-US" altLang="zh-CN" dirty="0"/>
              <a:t>-5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r>
              <a:rPr lang="zh-CN" altLang="en-US" dirty="0"/>
              <a:t>｝中未出现的最小是</a:t>
            </a:r>
            <a:r>
              <a:rPr lang="en-US" altLang="zh-CN" dirty="0"/>
              <a:t>1</a:t>
            </a:r>
            <a:r>
              <a:rPr lang="zh-CN" altLang="en-US" dirty="0"/>
              <a:t>，数组｛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r>
              <a:rPr lang="zh-CN" altLang="en-US" dirty="0"/>
              <a:t>｝中未出现的是</a:t>
            </a:r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210019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暴力法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1980" y="2348879"/>
            <a:ext cx="10290420" cy="324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41705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单链表的运算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创建：尾插法、头插法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查找：按位查找、按值查找、求链长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插入：按位插入、指定节点后插、指定节点前插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删除：按位删除、指定节点删除</a:t>
            </a:r>
          </a:p>
        </p:txBody>
      </p:sp>
    </p:spTree>
    <p:extLst>
      <p:ext uri="{BB962C8B-B14F-4D97-AF65-F5344CB8AC3E}">
        <p14:creationId xmlns:p14="http://schemas.microsoft.com/office/powerpoint/2010/main" val="360418669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单链表的创建</a:t>
            </a:r>
            <a:r>
              <a:rPr lang="en-US" altLang="zh-CN" dirty="0"/>
              <a:t> — </a:t>
            </a:r>
            <a:r>
              <a:rPr lang="zh-CN" altLang="en-US" dirty="0"/>
              <a:t>尾插法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85089" y="1905000"/>
            <a:ext cx="662822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3042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单链表的创建</a:t>
            </a:r>
            <a:r>
              <a:rPr lang="en-US" altLang="zh-CN" dirty="0"/>
              <a:t> — </a:t>
            </a:r>
            <a:r>
              <a:rPr lang="zh-CN" altLang="en-US" dirty="0"/>
              <a:t>尾插法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83445" y="1905000"/>
            <a:ext cx="863151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077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单链表的创建</a:t>
            </a:r>
            <a:r>
              <a:rPr lang="en-US" altLang="zh-CN" dirty="0"/>
              <a:t> — </a:t>
            </a:r>
            <a:r>
              <a:rPr lang="zh-CN" altLang="en-US" dirty="0"/>
              <a:t>尾插法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32254" y="1905000"/>
            <a:ext cx="633389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3711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单链表的创建</a:t>
            </a:r>
            <a:r>
              <a:rPr lang="en-US" altLang="zh-CN" dirty="0"/>
              <a:t> — </a:t>
            </a:r>
            <a:r>
              <a:rPr lang="zh-CN" altLang="en-US" dirty="0"/>
              <a:t>尾插法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19536" y="1640801"/>
            <a:ext cx="8928991" cy="473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4724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单链表的创建</a:t>
            </a:r>
            <a:r>
              <a:rPr lang="en-US" altLang="zh-CN" dirty="0"/>
              <a:t> — </a:t>
            </a:r>
            <a:r>
              <a:rPr lang="zh-CN" altLang="en-US" dirty="0"/>
              <a:t>头插法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4105" y="1905000"/>
            <a:ext cx="733019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279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现有一个共享栈</a:t>
            </a:r>
            <a:r>
              <a:rPr lang="en-US" altLang="zh-CN" dirty="0"/>
              <a:t>S</a:t>
            </a:r>
            <a:r>
              <a:rPr lang="zh-CN" altLang="en-US" dirty="0"/>
              <a:t>，其低位是栈</a:t>
            </a:r>
            <a:r>
              <a:rPr lang="en-US" altLang="zh-CN" dirty="0"/>
              <a:t>S1</a:t>
            </a:r>
            <a:r>
              <a:rPr lang="zh-CN" altLang="en-US" dirty="0"/>
              <a:t>，高位是栈</a:t>
            </a:r>
            <a:r>
              <a:rPr lang="en-US" altLang="zh-CN" dirty="0"/>
              <a:t>S2</a:t>
            </a:r>
            <a:r>
              <a:rPr lang="zh-CN" altLang="en-US" dirty="0"/>
              <a:t>，低位栈的栈顶地址从低向高增长，高位栈的栈顶地址从高到低减小，要求该共享栈在一端非空时，栈指针指向当前元素的下一位置，则在下列说法中，（）是错误的。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该共享栈降低了溢出的可能性，提高了空间利用率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当两端都非空且</a:t>
            </a:r>
            <a:r>
              <a:rPr lang="en-US" altLang="zh-CN" dirty="0"/>
              <a:t>S1.top+1=S2.top</a:t>
            </a:r>
            <a:r>
              <a:rPr lang="zh-CN" altLang="en-US" dirty="0"/>
              <a:t>时，共享栈满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S1</a:t>
            </a:r>
            <a:r>
              <a:rPr lang="zh-CN" altLang="en-US" dirty="0"/>
              <a:t>的入栈操作是</a:t>
            </a:r>
            <a:r>
              <a:rPr lang="en-US" altLang="zh-CN" dirty="0"/>
              <a:t>S[S1.top++]=x</a:t>
            </a:r>
            <a:r>
              <a:rPr lang="zh-CN" altLang="en-US" dirty="0"/>
              <a:t>，出栈操作是</a:t>
            </a:r>
            <a:r>
              <a:rPr lang="en-US" altLang="zh-CN" dirty="0"/>
              <a:t>x=S[--S1.top]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S2</a:t>
            </a:r>
            <a:r>
              <a:rPr lang="zh-CN" altLang="en-US" dirty="0"/>
              <a:t>的入栈操作是</a:t>
            </a:r>
            <a:r>
              <a:rPr lang="en-US" altLang="zh-CN" dirty="0"/>
              <a:t>S[S2.top--]=x</a:t>
            </a:r>
            <a:r>
              <a:rPr lang="zh-CN" altLang="en-US" dirty="0"/>
              <a:t>，出栈操作是</a:t>
            </a:r>
            <a:r>
              <a:rPr lang="en-US" altLang="zh-CN" dirty="0"/>
              <a:t>x=S[++S2.top]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861780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单链表的创建</a:t>
            </a:r>
            <a:r>
              <a:rPr lang="en-US" altLang="zh-CN" dirty="0"/>
              <a:t> — </a:t>
            </a:r>
            <a:r>
              <a:rPr lang="zh-CN" altLang="en-US" dirty="0"/>
              <a:t>头插法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5560" y="1628800"/>
            <a:ext cx="8208911" cy="476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3629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插入指定节点前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5581" y="1905000"/>
            <a:ext cx="830723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7014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插入指定节点前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0752" y="1905000"/>
            <a:ext cx="711689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6331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指定节点删除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3643" y="1905000"/>
            <a:ext cx="703111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1628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指定节点删除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57368" y="1905000"/>
            <a:ext cx="828366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2651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指定节点删除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40123" y="1905000"/>
            <a:ext cx="831815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6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单链表逆序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时间复杂度：</a:t>
            </a:r>
            <a:r>
              <a:rPr lang="en-US" altLang="zh-CN" dirty="0"/>
              <a:t>O(n)</a:t>
            </a:r>
          </a:p>
          <a:p>
            <a:pPr marL="0" indent="0">
              <a:buNone/>
            </a:pPr>
            <a:r>
              <a:rPr lang="en-US" altLang="zh-CN" sz="1800" dirty="0" err="1"/>
              <a:t>LinkNode</a:t>
            </a:r>
            <a:r>
              <a:rPr lang="en-US" altLang="zh-CN" sz="1800" dirty="0"/>
              <a:t>* </a:t>
            </a:r>
            <a:r>
              <a:rPr lang="en-US" altLang="zh-CN" sz="1800" dirty="0" err="1"/>
              <a:t>ReverseLink</a:t>
            </a:r>
            <a:r>
              <a:rPr lang="en-US" altLang="zh-CN" sz="1800" dirty="0"/>
              <a:t>(</a:t>
            </a:r>
            <a:r>
              <a:rPr lang="en-US" altLang="zh-CN" sz="1800" dirty="0" err="1"/>
              <a:t>LinkNode</a:t>
            </a:r>
            <a:r>
              <a:rPr lang="en-US" altLang="zh-CN" sz="1800" dirty="0"/>
              <a:t>* head)  </a:t>
            </a:r>
          </a:p>
          <a:p>
            <a:pPr marL="0" indent="0">
              <a:buNone/>
            </a:pPr>
            <a:r>
              <a:rPr lang="en-US" altLang="zh-CN" sz="1800" dirty="0"/>
              <a:t>{  </a:t>
            </a:r>
          </a:p>
          <a:p>
            <a:pPr marL="0" indent="0">
              <a:buNone/>
            </a:pPr>
            <a:r>
              <a:rPr lang="en-US" altLang="zh-CN" sz="1800" dirty="0"/>
              <a:t>    </a:t>
            </a:r>
            <a:r>
              <a:rPr lang="en-US" altLang="zh-CN" sz="1800" dirty="0" err="1"/>
              <a:t>LinkNode</a:t>
            </a:r>
            <a:r>
              <a:rPr lang="en-US" altLang="zh-CN" sz="1800" dirty="0"/>
              <a:t> *</a:t>
            </a:r>
            <a:r>
              <a:rPr lang="en-US" altLang="zh-CN" sz="1800" dirty="0" err="1"/>
              <a:t>prev</a:t>
            </a:r>
            <a:r>
              <a:rPr lang="en-US" altLang="zh-CN" sz="1800" dirty="0"/>
              <a:t>=NULL, *next=head-&gt;next;  </a:t>
            </a:r>
          </a:p>
          <a:p>
            <a:pPr marL="0" indent="0">
              <a:buNone/>
            </a:pPr>
            <a:r>
              <a:rPr lang="en-US" altLang="zh-CN" sz="1800" dirty="0"/>
              <a:t>    while(head)  </a:t>
            </a:r>
          </a:p>
          <a:p>
            <a:pPr marL="0" indent="0">
              <a:buNone/>
            </a:pPr>
            <a:r>
              <a:rPr lang="en-US" altLang="zh-CN" sz="1800" dirty="0"/>
              <a:t>    {  </a:t>
            </a:r>
          </a:p>
          <a:p>
            <a:pPr marL="0" indent="0">
              <a:buNone/>
            </a:pPr>
            <a:r>
              <a:rPr lang="en-US" altLang="zh-CN" sz="1800" dirty="0"/>
              <a:t>        head-&gt;next = </a:t>
            </a:r>
            <a:r>
              <a:rPr lang="en-US" altLang="zh-CN" sz="1800" dirty="0" err="1"/>
              <a:t>prev</a:t>
            </a:r>
            <a:r>
              <a:rPr lang="en-US" altLang="zh-CN" sz="1800" dirty="0"/>
              <a:t>;  </a:t>
            </a:r>
          </a:p>
          <a:p>
            <a:pPr marL="0" indent="0">
              <a:buNone/>
            </a:pPr>
            <a:r>
              <a:rPr lang="en-US" altLang="zh-CN" sz="1800" dirty="0"/>
              <a:t>        </a:t>
            </a:r>
            <a:r>
              <a:rPr lang="en-US" altLang="zh-CN" sz="1800" dirty="0" err="1"/>
              <a:t>prev</a:t>
            </a:r>
            <a:r>
              <a:rPr lang="en-US" altLang="zh-CN" sz="1800" dirty="0"/>
              <a:t> = head;  </a:t>
            </a:r>
          </a:p>
          <a:p>
            <a:pPr marL="0" indent="0">
              <a:buNone/>
            </a:pPr>
            <a:r>
              <a:rPr lang="en-US" altLang="zh-CN" sz="1800" dirty="0"/>
              <a:t>        head = next; </a:t>
            </a:r>
          </a:p>
          <a:p>
            <a:pPr marL="0" indent="0">
              <a:buNone/>
            </a:pPr>
            <a:r>
              <a:rPr lang="en-US" altLang="zh-CN" sz="1800" dirty="0"/>
              <a:t>        next = head-&gt;next;   </a:t>
            </a:r>
          </a:p>
          <a:p>
            <a:pPr marL="0" indent="0">
              <a:buNone/>
            </a:pPr>
            <a:r>
              <a:rPr lang="en-US" altLang="zh-CN" sz="1800" dirty="0"/>
              <a:t>    }  </a:t>
            </a:r>
          </a:p>
          <a:p>
            <a:pPr marL="0" indent="0">
              <a:buNone/>
            </a:pPr>
            <a:r>
              <a:rPr lang="en-US" altLang="zh-CN" sz="1800" dirty="0"/>
              <a:t>      return </a:t>
            </a:r>
            <a:r>
              <a:rPr lang="en-US" altLang="zh-CN" sz="1800" dirty="0" err="1"/>
              <a:t>prev</a:t>
            </a:r>
            <a:r>
              <a:rPr lang="en-US" altLang="zh-CN" sz="1800" dirty="0"/>
              <a:t>;  </a:t>
            </a:r>
          </a:p>
          <a:p>
            <a:pPr marL="0" indent="0">
              <a:buNone/>
            </a:pPr>
            <a:r>
              <a:rPr lang="en-US" altLang="zh-CN" sz="1800" dirty="0"/>
              <a:t>} </a:t>
            </a:r>
          </a:p>
          <a:p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04112" y="1492690"/>
            <a:ext cx="4176464" cy="493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14799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伴随指针的思路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已知单链表</a:t>
            </a:r>
            <a:r>
              <a:rPr lang="en-US" altLang="zh-CN" dirty="0"/>
              <a:t>L</a:t>
            </a:r>
            <a:r>
              <a:rPr lang="zh-CN" altLang="en-US" dirty="0"/>
              <a:t>，请返回其中间节点</a:t>
            </a:r>
            <a:r>
              <a:rPr lang="en-US" altLang="zh-CN" dirty="0"/>
              <a:t>q</a:t>
            </a:r>
            <a:r>
              <a:rPr lang="zh-CN" altLang="en-US" dirty="0"/>
              <a:t>（如节点数为偶数，则取当中两个中的前一个）</a:t>
            </a:r>
            <a:endParaRPr lang="en-US" altLang="zh-CN" dirty="0"/>
          </a:p>
          <a:p>
            <a:r>
              <a:rPr lang="zh-CN" altLang="en-US" dirty="0"/>
              <a:t>已知单链表</a:t>
            </a:r>
            <a:r>
              <a:rPr lang="en-US" altLang="zh-CN" dirty="0"/>
              <a:t>L</a:t>
            </a:r>
            <a:r>
              <a:rPr lang="zh-CN" altLang="en-US" dirty="0"/>
              <a:t>，请查找链表中倒数第</a:t>
            </a:r>
            <a:r>
              <a:rPr lang="en-US" altLang="zh-CN" dirty="0"/>
              <a:t>k</a:t>
            </a:r>
            <a:r>
              <a:rPr lang="zh-CN" altLang="en-US" dirty="0"/>
              <a:t>个位置上的节点。若查找成功，输出数据域上的值，并返回</a:t>
            </a:r>
            <a:r>
              <a:rPr lang="en-US" altLang="zh-CN" dirty="0"/>
              <a:t>1</a:t>
            </a:r>
            <a:r>
              <a:rPr lang="zh-CN" altLang="en-US" dirty="0"/>
              <a:t>，否则返回</a:t>
            </a:r>
            <a:r>
              <a:rPr lang="en-US" altLang="zh-CN" dirty="0"/>
              <a:t>0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设单链表</a:t>
            </a:r>
            <a:r>
              <a:rPr lang="en-US" altLang="zh-CN" dirty="0"/>
              <a:t>L=(a</a:t>
            </a:r>
            <a:r>
              <a:rPr lang="en-US" altLang="zh-CN" baseline="-25000" dirty="0"/>
              <a:t>1</a:t>
            </a:r>
            <a:r>
              <a:rPr lang="en-US" altLang="zh-CN" dirty="0"/>
              <a:t>,a</a:t>
            </a:r>
            <a:r>
              <a:rPr lang="en-US" altLang="zh-CN" baseline="-25000" dirty="0"/>
              <a:t>2</a:t>
            </a:r>
            <a:r>
              <a:rPr lang="en-US" altLang="zh-CN" dirty="0"/>
              <a:t>,…a</a:t>
            </a:r>
            <a:r>
              <a:rPr lang="en-US" altLang="zh-CN" baseline="-25000" dirty="0"/>
              <a:t>n-1</a:t>
            </a:r>
            <a:r>
              <a:rPr lang="en-US" altLang="zh-CN" dirty="0"/>
              <a:t>,a</a:t>
            </a:r>
            <a:r>
              <a:rPr lang="en-US" altLang="zh-CN" baseline="-25000" dirty="0"/>
              <a:t>n</a:t>
            </a:r>
            <a:r>
              <a:rPr lang="en-US" altLang="zh-CN" dirty="0"/>
              <a:t>)</a:t>
            </a:r>
            <a:r>
              <a:rPr lang="zh-CN" altLang="en-US" dirty="0"/>
              <a:t>，请设计一个空间复杂度为</a:t>
            </a:r>
            <a:r>
              <a:rPr lang="en-US" altLang="zh-CN" dirty="0"/>
              <a:t>O(1)</a:t>
            </a:r>
            <a:r>
              <a:rPr lang="zh-CN" altLang="en-US" dirty="0"/>
              <a:t>且时间上尽可能高效的算法，重新排列</a:t>
            </a:r>
            <a:r>
              <a:rPr lang="en-US" altLang="zh-CN" dirty="0"/>
              <a:t>L</a:t>
            </a:r>
            <a:r>
              <a:rPr lang="zh-CN" altLang="en-US" dirty="0"/>
              <a:t>为</a:t>
            </a:r>
            <a:r>
              <a:rPr lang="en-US" altLang="zh-CN" dirty="0"/>
              <a:t>L’ = (a</a:t>
            </a:r>
            <a:r>
              <a:rPr lang="en-US" altLang="zh-CN" baseline="-25000" dirty="0"/>
              <a:t>1</a:t>
            </a:r>
            <a:r>
              <a:rPr lang="en-US" altLang="zh-CN" dirty="0"/>
              <a:t>, a</a:t>
            </a:r>
            <a:r>
              <a:rPr lang="en-US" altLang="zh-CN" baseline="-25000" dirty="0"/>
              <a:t>n</a:t>
            </a:r>
            <a:r>
              <a:rPr lang="en-US" altLang="zh-CN" dirty="0"/>
              <a:t>, a</a:t>
            </a:r>
            <a:r>
              <a:rPr lang="en-US" altLang="zh-CN" baseline="-25000" dirty="0"/>
              <a:t>2</a:t>
            </a:r>
            <a:r>
              <a:rPr lang="en-US" altLang="zh-CN" dirty="0"/>
              <a:t>, a</a:t>
            </a:r>
            <a:r>
              <a:rPr lang="en-US" altLang="zh-CN" baseline="-25000" dirty="0"/>
              <a:t>n-1</a:t>
            </a:r>
            <a:r>
              <a:rPr lang="en-US" altLang="zh-CN" dirty="0"/>
              <a:t>, …)</a:t>
            </a:r>
            <a:r>
              <a:rPr lang="zh-CN" altLang="en-US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033115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栈实现队列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888" y="277814"/>
            <a:ext cx="3638550" cy="40671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681" y="4332953"/>
            <a:ext cx="6730727" cy="249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1960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栈实现队列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17600" y="1905000"/>
            <a:ext cx="3034184" cy="4114800"/>
          </a:xfrm>
        </p:spPr>
        <p:txBody>
          <a:bodyPr/>
          <a:lstStyle/>
          <a:p>
            <a:r>
              <a:rPr lang="zh-CN" altLang="en-US" dirty="0"/>
              <a:t>一个栈实现队列，可以用递归，本质是利用系统的栈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905000"/>
            <a:ext cx="6612425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466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栈的应用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如果有一组双引号序列（如“”“”“””“）需要验证其是否正确匹配，可能要用到的数据结构是（）。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计数器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栈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队列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链表</a:t>
            </a:r>
          </a:p>
        </p:txBody>
      </p:sp>
    </p:spTree>
    <p:extLst>
      <p:ext uri="{BB962C8B-B14F-4D97-AF65-F5344CB8AC3E}">
        <p14:creationId xmlns:p14="http://schemas.microsoft.com/office/powerpoint/2010/main" val="171318267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队列实现栈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两个队列实现一个栈</a:t>
            </a:r>
            <a:endParaRPr lang="en-US" altLang="zh-CN" dirty="0"/>
          </a:p>
          <a:p>
            <a:r>
              <a:rPr lang="zh-CN" altLang="en-US" dirty="0"/>
              <a:t>一个队列实现一个栈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01990"/>
            <a:ext cx="4038600" cy="412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7185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数制转换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55440" y="1700808"/>
            <a:ext cx="10363200" cy="4114800"/>
          </a:xfrm>
        </p:spPr>
        <p:txBody>
          <a:bodyPr/>
          <a:lstStyle/>
          <a:p>
            <a:r>
              <a:rPr lang="zh-CN" altLang="en-US" dirty="0"/>
              <a:t>请写出</a:t>
            </a:r>
            <a:r>
              <a:rPr lang="en-US" altLang="zh-CN" dirty="0"/>
              <a:t>10</a:t>
            </a:r>
            <a:r>
              <a:rPr lang="zh-CN" altLang="en-US" dirty="0"/>
              <a:t>进制到</a:t>
            </a:r>
            <a:r>
              <a:rPr lang="en-US" altLang="zh-CN" dirty="0"/>
              <a:t>4</a:t>
            </a:r>
            <a:r>
              <a:rPr lang="zh-CN" altLang="en-US" dirty="0"/>
              <a:t>进制转换的代码</a:t>
            </a:r>
            <a:endParaRPr lang="en-US" altLang="zh-CN" dirty="0"/>
          </a:p>
          <a:p>
            <a:pPr marL="720725" indent="-360363">
              <a:buNone/>
            </a:pPr>
            <a:r>
              <a:rPr lang="en-US" altLang="zh-CN" sz="2000" dirty="0"/>
              <a:t>void conversion(){</a:t>
            </a:r>
          </a:p>
          <a:p>
            <a:pPr marL="720725" indent="-360363">
              <a:buNone/>
            </a:pPr>
            <a:r>
              <a:rPr lang="en-US" altLang="zh-CN" sz="2000" dirty="0"/>
              <a:t>	</a:t>
            </a:r>
            <a:r>
              <a:rPr lang="en-US" altLang="zh-CN" sz="2000" dirty="0" err="1"/>
              <a:t>InitStack</a:t>
            </a:r>
            <a:r>
              <a:rPr lang="en-US" altLang="zh-CN" sz="2000" dirty="0"/>
              <a:t>();</a:t>
            </a:r>
          </a:p>
          <a:p>
            <a:pPr marL="720725" indent="-360363">
              <a:buNone/>
            </a:pPr>
            <a:r>
              <a:rPr lang="en-US" altLang="zh-CN" sz="2000" dirty="0"/>
              <a:t>	</a:t>
            </a:r>
            <a:r>
              <a:rPr lang="en-US" altLang="zh-CN" sz="2000" dirty="0" err="1"/>
              <a:t>scanf</a:t>
            </a:r>
            <a:r>
              <a:rPr lang="en-US" altLang="zh-CN" sz="2000" dirty="0"/>
              <a:t>(“%</a:t>
            </a:r>
            <a:r>
              <a:rPr lang="en-US" altLang="zh-CN" sz="2000" dirty="0" err="1"/>
              <a:t>d”,N</a:t>
            </a:r>
            <a:r>
              <a:rPr lang="en-US" altLang="zh-CN" sz="2000" dirty="0"/>
              <a:t>);</a:t>
            </a:r>
          </a:p>
          <a:p>
            <a:pPr marL="720725" indent="-360363">
              <a:buNone/>
            </a:pPr>
            <a:r>
              <a:rPr lang="en-US" altLang="zh-CN" sz="2000" dirty="0"/>
              <a:t>	while(N){</a:t>
            </a:r>
          </a:p>
          <a:p>
            <a:pPr marL="720725" indent="-360363">
              <a:buNone/>
            </a:pPr>
            <a:r>
              <a:rPr lang="en-US" altLang="zh-CN" sz="2000" dirty="0"/>
              <a:t>		push(S,N%4);</a:t>
            </a:r>
          </a:p>
          <a:p>
            <a:pPr marL="720725" indent="-360363">
              <a:buNone/>
            </a:pPr>
            <a:r>
              <a:rPr lang="en-US" altLang="zh-CN" sz="2000" dirty="0"/>
              <a:t>		N = N/4;</a:t>
            </a:r>
          </a:p>
          <a:p>
            <a:pPr marL="720725" indent="-360363">
              <a:buNone/>
            </a:pPr>
            <a:r>
              <a:rPr lang="en-US" altLang="zh-CN" sz="2000" dirty="0"/>
              <a:t>	}</a:t>
            </a:r>
          </a:p>
          <a:p>
            <a:pPr marL="720725" indent="-360363">
              <a:buNone/>
            </a:pPr>
            <a:r>
              <a:rPr lang="en-US" altLang="zh-CN" sz="2000" dirty="0"/>
              <a:t>	while(!</a:t>
            </a:r>
            <a:r>
              <a:rPr lang="en-US" altLang="zh-CN" sz="2000" dirty="0" err="1"/>
              <a:t>StackEmpty</a:t>
            </a:r>
            <a:r>
              <a:rPr lang="en-US" altLang="zh-CN" sz="2000" dirty="0"/>
              <a:t>(S)){</a:t>
            </a:r>
          </a:p>
          <a:p>
            <a:pPr marL="720725" indent="-360363">
              <a:buNone/>
            </a:pPr>
            <a:r>
              <a:rPr lang="en-US" altLang="zh-CN" sz="2000" dirty="0"/>
              <a:t>		pop(</a:t>
            </a:r>
            <a:r>
              <a:rPr lang="en-US" altLang="zh-CN" sz="2000" dirty="0" err="1"/>
              <a:t>S.e</a:t>
            </a:r>
            <a:r>
              <a:rPr lang="en-US" altLang="zh-CN" sz="2000" dirty="0"/>
              <a:t>);</a:t>
            </a:r>
          </a:p>
          <a:p>
            <a:pPr marL="720725" indent="-360363">
              <a:buNone/>
            </a:pPr>
            <a:r>
              <a:rPr lang="en-US" altLang="zh-CN" sz="2000" dirty="0"/>
              <a:t>		</a:t>
            </a:r>
            <a:r>
              <a:rPr lang="en-US" altLang="zh-CN" sz="2000" dirty="0" err="1"/>
              <a:t>printf</a:t>
            </a:r>
            <a:r>
              <a:rPr lang="en-US" altLang="zh-CN" sz="2000" dirty="0"/>
              <a:t>(“%</a:t>
            </a:r>
            <a:r>
              <a:rPr lang="en-US" altLang="zh-CN" sz="2000" dirty="0" err="1"/>
              <a:t>d”,e</a:t>
            </a:r>
            <a:r>
              <a:rPr lang="en-US" altLang="zh-CN" sz="2000" dirty="0"/>
              <a:t>);</a:t>
            </a:r>
          </a:p>
          <a:p>
            <a:pPr marL="720725" indent="-360363">
              <a:buNone/>
            </a:pPr>
            <a:r>
              <a:rPr lang="en-US" altLang="zh-CN" sz="2000" dirty="0"/>
              <a:t>	}</a:t>
            </a:r>
          </a:p>
          <a:p>
            <a:pPr marL="720725" indent="-360363">
              <a:buNone/>
            </a:pPr>
            <a:r>
              <a:rPr lang="en-US" altLang="zh-CN" sz="2000" dirty="0"/>
              <a:t>}</a:t>
            </a:r>
          </a:p>
          <a:p>
            <a:pPr marL="0" indent="0">
              <a:buNone/>
            </a:pP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82740241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二叉树层次序遍历的实现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344" y="1905000"/>
            <a:ext cx="755571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7268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树的层次序遍历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1089" y="1905000"/>
            <a:ext cx="917622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1460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哈夫曼树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038131"/>
            <a:ext cx="10972800" cy="365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0589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图的广度优先遍历代码实现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6224" y="1905000"/>
            <a:ext cx="812595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5751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图的广度优先遍历代码实现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7703" y="1905000"/>
            <a:ext cx="754299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25796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折半查找的实现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027" y="1905000"/>
            <a:ext cx="844034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0638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插入排序实现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7600" y="1990049"/>
            <a:ext cx="10363200" cy="394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05726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冒泡排序实现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7813" y="1905000"/>
            <a:ext cx="790277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05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DS</a:t>
            </a:r>
            <a:r>
              <a:rPr lang="zh-CN" altLang="en-US" dirty="0"/>
              <a:t>概览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696" y="215137"/>
            <a:ext cx="7704855" cy="6570854"/>
          </a:xfrm>
        </p:spPr>
      </p:pic>
    </p:spTree>
    <p:extLst>
      <p:ext uri="{BB962C8B-B14F-4D97-AF65-F5344CB8AC3E}">
        <p14:creationId xmlns:p14="http://schemas.microsoft.com/office/powerpoint/2010/main" val="1947731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栈的应用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假设栈初始为空，将中缀表达式</a:t>
            </a:r>
            <a:r>
              <a:rPr lang="en-US" altLang="zh-CN" dirty="0"/>
              <a:t>a/b+(c*d-e*f)/g</a:t>
            </a:r>
            <a:r>
              <a:rPr lang="zh-CN" altLang="en-US" dirty="0"/>
              <a:t>转化为等价的后缀表达式的过程中，当扫描到</a:t>
            </a:r>
            <a:r>
              <a:rPr lang="en-US" altLang="zh-CN" dirty="0"/>
              <a:t>f</a:t>
            </a:r>
            <a:r>
              <a:rPr lang="zh-CN" altLang="en-US" dirty="0"/>
              <a:t>时，栈中的元素依次是（）。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+(*-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+(-*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/+(*-*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/+-*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112215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快速排序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口诀：</a:t>
            </a:r>
            <a:br>
              <a:rPr lang="en-US" altLang="zh-CN" dirty="0"/>
            </a:br>
            <a:r>
              <a:rPr lang="zh-CN" altLang="en-US" dirty="0"/>
              <a:t>前面有空格，从后往前看</a:t>
            </a:r>
            <a:br>
              <a:rPr lang="en-US" altLang="zh-CN" dirty="0"/>
            </a:br>
            <a:r>
              <a:rPr lang="zh-CN" altLang="en-US"/>
              <a:t>后面有空格，从前往后看</a:t>
            </a:r>
            <a:endParaRPr lang="zh-CN" altLang="en-US" dirty="0"/>
          </a:p>
        </p:txBody>
      </p:sp>
      <p:pic>
        <p:nvPicPr>
          <p:cNvPr id="6" name="内容占位符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5894" y="1905000"/>
            <a:ext cx="494981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7751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快速排序的实现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7600" y="2461804"/>
            <a:ext cx="10363200" cy="300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52265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快速排序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试编写一个算法，使之能够在数组</a:t>
            </a:r>
            <a:r>
              <a:rPr lang="en-US" altLang="zh-CN" dirty="0"/>
              <a:t>L[1…n]</a:t>
            </a:r>
            <a:r>
              <a:rPr lang="zh-CN" altLang="en-US" dirty="0"/>
              <a:t>中找出第</a:t>
            </a:r>
            <a:r>
              <a:rPr lang="en-US" altLang="zh-CN" dirty="0"/>
              <a:t>k</a:t>
            </a:r>
            <a:r>
              <a:rPr lang="zh-CN" altLang="en-US" dirty="0"/>
              <a:t>小的元素</a:t>
            </a:r>
            <a:endParaRPr lang="en-US" altLang="zh-CN" dirty="0"/>
          </a:p>
          <a:p>
            <a:pPr lvl="1"/>
            <a:r>
              <a:rPr lang="zh-CN" altLang="en-US" dirty="0"/>
              <a:t>排序</a:t>
            </a:r>
            <a:endParaRPr lang="en-US" altLang="zh-CN" dirty="0"/>
          </a:p>
          <a:p>
            <a:pPr lvl="1"/>
            <a:r>
              <a:rPr lang="zh-CN" altLang="en-US" dirty="0"/>
              <a:t>堆</a:t>
            </a:r>
            <a:endParaRPr lang="en-US" altLang="zh-CN" dirty="0"/>
          </a:p>
          <a:p>
            <a:pPr lvl="1"/>
            <a:r>
              <a:rPr lang="zh-CN" altLang="en-US" dirty="0"/>
              <a:t>快排</a:t>
            </a:r>
          </a:p>
        </p:txBody>
      </p:sp>
    </p:spTree>
    <p:extLst>
      <p:ext uri="{BB962C8B-B14F-4D97-AF65-F5344CB8AC3E}">
        <p14:creationId xmlns:p14="http://schemas.microsoft.com/office/powerpoint/2010/main" val="325246134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快速排序</a:t>
            </a:r>
          </a:p>
        </p:txBody>
      </p:sp>
      <p:sp>
        <p:nvSpPr>
          <p:cNvPr id="596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已知由</a:t>
            </a:r>
            <a:r>
              <a:rPr lang="en-US" altLang="zh-CN" dirty="0"/>
              <a:t>n(n&gt;=2)</a:t>
            </a:r>
            <a:r>
              <a:rPr lang="zh-CN" altLang="en-US" dirty="0"/>
              <a:t>个正整数构成的集合</a:t>
            </a:r>
            <a:r>
              <a:rPr lang="en-US" altLang="zh-CN" dirty="0"/>
              <a:t>A = {a</a:t>
            </a:r>
            <a:r>
              <a:rPr lang="en-US" altLang="zh-CN" baseline="-25000" dirty="0"/>
              <a:t>k</a:t>
            </a:r>
            <a:r>
              <a:rPr lang="en-US" altLang="zh-CN" dirty="0"/>
              <a:t>|0&lt;=k&lt;n}</a:t>
            </a:r>
            <a:r>
              <a:rPr lang="zh-CN" altLang="en-US" dirty="0"/>
              <a:t>，将其划分为两个不相交的子集</a:t>
            </a:r>
            <a:r>
              <a:rPr lang="en-US" altLang="zh-CN" dirty="0"/>
              <a:t>A</a:t>
            </a:r>
            <a:r>
              <a:rPr lang="en-US" altLang="zh-CN" baseline="-25000" dirty="0"/>
              <a:t>1</a:t>
            </a:r>
            <a:r>
              <a:rPr lang="zh-CN" altLang="en-US" dirty="0"/>
              <a:t>和</a:t>
            </a:r>
            <a:r>
              <a:rPr lang="en-US" altLang="zh-CN" dirty="0"/>
              <a:t>A</a:t>
            </a:r>
            <a:r>
              <a:rPr lang="en-US" altLang="zh-CN" baseline="-25000" dirty="0"/>
              <a:t>2</a:t>
            </a:r>
            <a:r>
              <a:rPr lang="zh-CN" altLang="en-US" dirty="0"/>
              <a:t>，元素个数分别是</a:t>
            </a:r>
            <a:r>
              <a:rPr lang="en-US" altLang="zh-CN" dirty="0"/>
              <a:t>n</a:t>
            </a:r>
            <a:r>
              <a:rPr lang="en-US" altLang="zh-CN" baseline="-25000" dirty="0"/>
              <a:t>1</a:t>
            </a:r>
            <a:r>
              <a:rPr lang="zh-CN" altLang="en-US" dirty="0"/>
              <a:t>和</a:t>
            </a:r>
            <a:r>
              <a:rPr lang="en-US" altLang="zh-CN" dirty="0"/>
              <a:t>n</a:t>
            </a:r>
            <a:r>
              <a:rPr lang="en-US" altLang="zh-CN" baseline="-25000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A</a:t>
            </a:r>
            <a:r>
              <a:rPr lang="en-US" altLang="zh-CN" baseline="-25000" dirty="0"/>
              <a:t>1</a:t>
            </a:r>
            <a:r>
              <a:rPr lang="zh-CN" altLang="en-US" dirty="0"/>
              <a:t>和</a:t>
            </a:r>
            <a:r>
              <a:rPr lang="en-US" altLang="zh-CN" dirty="0"/>
              <a:t>A</a:t>
            </a:r>
            <a:r>
              <a:rPr lang="en-US" altLang="zh-CN" baseline="-25000" dirty="0"/>
              <a:t>2</a:t>
            </a:r>
            <a:r>
              <a:rPr lang="zh-CN" altLang="en-US" dirty="0"/>
              <a:t>中的元素之和分别为</a:t>
            </a:r>
            <a:r>
              <a:rPr lang="en-US" altLang="zh-CN" dirty="0"/>
              <a:t>S</a:t>
            </a:r>
            <a:r>
              <a:rPr lang="en-US" altLang="zh-CN" baseline="-25000" dirty="0"/>
              <a:t>1</a:t>
            </a:r>
            <a:r>
              <a:rPr lang="zh-CN" altLang="en-US" dirty="0"/>
              <a:t>和</a:t>
            </a:r>
            <a:r>
              <a:rPr lang="en-US" altLang="zh-CN" dirty="0"/>
              <a:t>S</a:t>
            </a:r>
            <a:r>
              <a:rPr lang="en-US" altLang="zh-CN" baseline="-25000" dirty="0"/>
              <a:t>2</a:t>
            </a:r>
            <a:r>
              <a:rPr lang="zh-CN" altLang="en-US" dirty="0"/>
              <a:t>。试设计一个尽可能高效的划分算法，满足</a:t>
            </a:r>
            <a:r>
              <a:rPr lang="en-US" altLang="zh-CN" dirty="0"/>
              <a:t>|n</a:t>
            </a:r>
            <a:r>
              <a:rPr lang="en-US" altLang="zh-CN" baseline="-25000" dirty="0"/>
              <a:t>1</a:t>
            </a:r>
            <a:r>
              <a:rPr lang="en-US" altLang="zh-CN" dirty="0"/>
              <a:t>-n</a:t>
            </a:r>
            <a:r>
              <a:rPr lang="en-US" altLang="zh-CN" baseline="-25000" dirty="0"/>
              <a:t>2</a:t>
            </a:r>
            <a:r>
              <a:rPr lang="en-US" altLang="zh-CN" dirty="0"/>
              <a:t>|</a:t>
            </a:r>
            <a:r>
              <a:rPr lang="zh-CN" altLang="en-US" dirty="0"/>
              <a:t>最小且</a:t>
            </a:r>
            <a:r>
              <a:rPr lang="en-US" altLang="zh-CN" dirty="0"/>
              <a:t>|S</a:t>
            </a:r>
            <a:r>
              <a:rPr lang="en-US" altLang="zh-CN" baseline="-25000" dirty="0"/>
              <a:t>1</a:t>
            </a:r>
            <a:r>
              <a:rPr lang="en-US" altLang="zh-CN" dirty="0"/>
              <a:t>-S</a:t>
            </a:r>
            <a:r>
              <a:rPr lang="en-US" altLang="zh-CN" baseline="-25000" dirty="0"/>
              <a:t>2</a:t>
            </a:r>
            <a:r>
              <a:rPr lang="en-US" altLang="zh-CN" dirty="0"/>
              <a:t>|</a:t>
            </a:r>
            <a:r>
              <a:rPr lang="zh-CN" altLang="en-US" dirty="0"/>
              <a:t>最大，并说明所设计算法的时间复杂度和空间复杂度。</a:t>
            </a:r>
          </a:p>
        </p:txBody>
      </p:sp>
    </p:spTree>
    <p:extLst>
      <p:ext uri="{BB962C8B-B14F-4D97-AF65-F5344CB8AC3E}">
        <p14:creationId xmlns:p14="http://schemas.microsoft.com/office/powerpoint/2010/main" val="409153134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直接选择排序实现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9501" y="1905000"/>
            <a:ext cx="725939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02805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堆调整算法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7448" y="1628800"/>
            <a:ext cx="10363200" cy="4114800"/>
          </a:xfrm>
        </p:spPr>
        <p:txBody>
          <a:bodyPr/>
          <a:lstStyle/>
          <a:p>
            <a:pPr>
              <a:buNone/>
            </a:pPr>
            <a:r>
              <a:rPr lang="en-US" altLang="zh-CN" sz="1800" dirty="0"/>
              <a:t>void </a:t>
            </a:r>
            <a:r>
              <a:rPr lang="en-US" altLang="zh-CN" sz="1800" dirty="0" err="1"/>
              <a:t>HeapifyUp</a:t>
            </a:r>
            <a:r>
              <a:rPr lang="en-US" altLang="zh-CN" sz="1800" dirty="0"/>
              <a:t>(Node node){</a:t>
            </a:r>
          </a:p>
          <a:p>
            <a:pPr>
              <a:buNone/>
            </a:pPr>
            <a:r>
              <a:rPr lang="en-US" altLang="zh-CN" sz="1800" dirty="0"/>
              <a:t>	if(node==null)   return;</a:t>
            </a:r>
          </a:p>
          <a:p>
            <a:pPr>
              <a:buNone/>
            </a:pPr>
            <a:r>
              <a:rPr lang="en-US" altLang="zh-CN" sz="1800" dirty="0"/>
              <a:t>	</a:t>
            </a:r>
            <a:r>
              <a:rPr lang="en-US" altLang="zh-CN" sz="1800" dirty="0" err="1"/>
              <a:t>int</a:t>
            </a:r>
            <a:r>
              <a:rPr lang="en-US" altLang="zh-CN" sz="1800" dirty="0"/>
              <a:t> x = label(node);				//</a:t>
            </a:r>
            <a:r>
              <a:rPr lang="zh-CN" altLang="en-US" sz="1800" dirty="0"/>
              <a:t>取得</a:t>
            </a:r>
            <a:r>
              <a:rPr lang="en-US" altLang="zh-CN" sz="1800" dirty="0"/>
              <a:t>node</a:t>
            </a:r>
            <a:r>
              <a:rPr lang="zh-CN" altLang="en-US" sz="1800" dirty="0"/>
              <a:t>节点的值</a:t>
            </a:r>
          </a:p>
          <a:p>
            <a:pPr>
              <a:buNone/>
            </a:pPr>
            <a:r>
              <a:rPr lang="zh-CN" altLang="en-US" sz="1800" dirty="0"/>
              <a:t>	</a:t>
            </a:r>
            <a:r>
              <a:rPr lang="en-US" altLang="zh-CN" sz="1800" dirty="0"/>
              <a:t>//</a:t>
            </a:r>
            <a:r>
              <a:rPr lang="zh-CN" altLang="en-US" sz="1800" dirty="0"/>
              <a:t>当不为根节点且父节点小时循环</a:t>
            </a:r>
            <a:endParaRPr lang="en-US" altLang="zh-CN" sz="1800" dirty="0"/>
          </a:p>
          <a:p>
            <a:pPr>
              <a:buNone/>
            </a:pPr>
            <a:r>
              <a:rPr lang="en-US" altLang="zh-CN" sz="1800" dirty="0"/>
              <a:t>    while(parent(node)!=null&amp;&amp;label(parent(node))&lt;x)</a:t>
            </a:r>
          </a:p>
          <a:p>
            <a:pPr>
              <a:buNone/>
            </a:pPr>
            <a:r>
              <a:rPr lang="en-US" altLang="zh-CN" sz="1800" dirty="0"/>
              <a:t>		</a:t>
            </a:r>
            <a:r>
              <a:rPr lang="en-US" altLang="zh-CN" sz="1800" dirty="0" err="1"/>
              <a:t>setLabel</a:t>
            </a:r>
            <a:r>
              <a:rPr lang="en-US" altLang="zh-CN" sz="1800" dirty="0"/>
              <a:t>(node, label(parent(node)));	//</a:t>
            </a:r>
            <a:r>
              <a:rPr lang="zh-CN" altLang="en-US" sz="1800" dirty="0"/>
              <a:t>将父节点值置给当前节点</a:t>
            </a:r>
          </a:p>
          <a:p>
            <a:pPr>
              <a:buNone/>
            </a:pPr>
            <a:r>
              <a:rPr lang="zh-CN" altLang="en-US" sz="1800" dirty="0"/>
              <a:t>		</a:t>
            </a:r>
            <a:r>
              <a:rPr lang="en-US" altLang="zh-CN" sz="1800" dirty="0"/>
              <a:t>node=parent(node);			//</a:t>
            </a:r>
            <a:r>
              <a:rPr lang="zh-CN" altLang="en-US" sz="1800" dirty="0"/>
              <a:t>指针指向父节点</a:t>
            </a:r>
          </a:p>
          <a:p>
            <a:pPr>
              <a:buNone/>
            </a:pPr>
            <a:r>
              <a:rPr lang="zh-CN" altLang="en-US" sz="1800" dirty="0"/>
              <a:t>	</a:t>
            </a:r>
            <a:r>
              <a:rPr lang="en-US" altLang="zh-CN" sz="1800" dirty="0"/>
              <a:t>}</a:t>
            </a:r>
          </a:p>
          <a:p>
            <a:pPr>
              <a:buNone/>
            </a:pPr>
            <a:r>
              <a:rPr lang="en-US" altLang="zh-CN" sz="1800" dirty="0"/>
              <a:t>	</a:t>
            </a:r>
            <a:r>
              <a:rPr lang="en-US" altLang="zh-CN" sz="1800" dirty="0" err="1"/>
              <a:t>setLabel</a:t>
            </a:r>
            <a:r>
              <a:rPr lang="en-US" altLang="zh-CN" sz="1800" dirty="0"/>
              <a:t>(</a:t>
            </a:r>
            <a:r>
              <a:rPr lang="en-US" altLang="zh-CN" sz="1800" dirty="0" err="1"/>
              <a:t>node,x</a:t>
            </a:r>
            <a:r>
              <a:rPr lang="en-US" altLang="zh-CN" sz="1800" dirty="0"/>
              <a:t>);				//</a:t>
            </a:r>
            <a:r>
              <a:rPr lang="zh-CN" altLang="en-US" sz="1800" dirty="0"/>
              <a:t>完成一个节点的调整</a:t>
            </a:r>
          </a:p>
          <a:p>
            <a:pPr>
              <a:buNone/>
            </a:pPr>
            <a:r>
              <a:rPr lang="en-US" altLang="zh-CN" sz="1800" dirty="0"/>
              <a:t>}</a:t>
            </a:r>
          </a:p>
          <a:p>
            <a:pPr>
              <a:buNone/>
            </a:pPr>
            <a:r>
              <a:rPr lang="en-US" altLang="zh-CN" sz="1800" dirty="0"/>
              <a:t>void </a:t>
            </a:r>
            <a:r>
              <a:rPr lang="en-US" altLang="zh-CN" sz="1800" dirty="0" err="1"/>
              <a:t>heapify</a:t>
            </a:r>
            <a:r>
              <a:rPr lang="en-US" altLang="zh-CN" sz="1800" dirty="0"/>
              <a:t>(Node[ ] tree)</a:t>
            </a:r>
          </a:p>
          <a:p>
            <a:pPr>
              <a:buNone/>
            </a:pPr>
            <a:r>
              <a:rPr lang="en-US" altLang="zh-CN" sz="1800" dirty="0"/>
              <a:t>{	for(</a:t>
            </a:r>
            <a:r>
              <a:rPr lang="en-US" altLang="zh-CN" sz="1800" dirty="0" err="1"/>
              <a:t>int</a:t>
            </a:r>
            <a:r>
              <a:rPr lang="en-US" altLang="zh-CN" sz="1800" dirty="0"/>
              <a:t> j=0;j&lt;</a:t>
            </a:r>
            <a:r>
              <a:rPr lang="en-US" altLang="zh-CN" sz="1800" dirty="0" err="1"/>
              <a:t>tree.length;j</a:t>
            </a:r>
            <a:r>
              <a:rPr lang="en-US" altLang="zh-CN" sz="1800" dirty="0"/>
              <a:t>++)</a:t>
            </a:r>
          </a:p>
          <a:p>
            <a:pPr>
              <a:buNone/>
            </a:pPr>
            <a:r>
              <a:rPr lang="en-US" altLang="zh-CN" sz="1800" dirty="0"/>
              <a:t>		 </a:t>
            </a:r>
            <a:r>
              <a:rPr lang="en-US" altLang="zh-CN" sz="1800" dirty="0" err="1"/>
              <a:t>HeapifyUp</a:t>
            </a:r>
            <a:r>
              <a:rPr lang="en-US" altLang="zh-CN" sz="1800" dirty="0"/>
              <a:t>(Node[j]);</a:t>
            </a:r>
          </a:p>
          <a:p>
            <a:pPr>
              <a:buNone/>
            </a:pPr>
            <a:r>
              <a:rPr lang="en-US" altLang="zh-CN" sz="1800" dirty="0"/>
              <a:t>}</a:t>
            </a:r>
          </a:p>
          <a:p>
            <a:pPr>
              <a:buNone/>
            </a:pPr>
            <a:endParaRPr lang="en-US" altLang="zh-CN" sz="1800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187771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归并排序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若</a:t>
            </a:r>
            <a:r>
              <a:rPr lang="zh-CN" altLang="en-US" dirty="0"/>
              <a:t>在待排序的数据中，奇数位的数据是排好序的，偶数位的数据也是排好序的，请给出一种排序方法的思路，使得速度最快，并说明理由。</a:t>
            </a:r>
          </a:p>
        </p:txBody>
      </p:sp>
    </p:spTree>
    <p:extLst>
      <p:ext uri="{BB962C8B-B14F-4D97-AF65-F5344CB8AC3E}">
        <p14:creationId xmlns:p14="http://schemas.microsoft.com/office/powerpoint/2010/main" val="36373400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Q &amp; 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2807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队列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设栈</a:t>
            </a:r>
            <a:r>
              <a:rPr lang="en-US" altLang="zh-CN" dirty="0"/>
              <a:t>S</a:t>
            </a:r>
            <a:r>
              <a:rPr lang="zh-CN" altLang="en-US" dirty="0"/>
              <a:t>和队列</a:t>
            </a:r>
            <a:r>
              <a:rPr lang="en-US" altLang="zh-CN" dirty="0"/>
              <a:t>Q</a:t>
            </a:r>
            <a:r>
              <a:rPr lang="zh-CN" altLang="en-US" dirty="0"/>
              <a:t>的初始状态均为空，元素</a:t>
            </a:r>
            <a:r>
              <a:rPr lang="en-US" altLang="zh-CN" dirty="0" err="1"/>
              <a:t>abcdefg</a:t>
            </a:r>
            <a:r>
              <a:rPr lang="zh-CN" altLang="en-US" dirty="0"/>
              <a:t>依次入栈</a:t>
            </a:r>
            <a:r>
              <a:rPr lang="en-US" altLang="zh-CN" dirty="0"/>
              <a:t>S</a:t>
            </a:r>
            <a:r>
              <a:rPr lang="zh-CN" altLang="en-US" dirty="0"/>
              <a:t>。若每个元素出栈后立刻入队列</a:t>
            </a:r>
            <a:r>
              <a:rPr lang="en-US" altLang="zh-CN" dirty="0"/>
              <a:t>Q</a:t>
            </a:r>
            <a:r>
              <a:rPr lang="zh-CN" altLang="en-US" dirty="0"/>
              <a:t>，且</a:t>
            </a:r>
            <a:r>
              <a:rPr lang="en-US" altLang="zh-CN" dirty="0"/>
              <a:t>7</a:t>
            </a:r>
            <a:r>
              <a:rPr lang="zh-CN" altLang="en-US" dirty="0"/>
              <a:t>个元素出队的顺序是</a:t>
            </a:r>
            <a:r>
              <a:rPr lang="en-US" altLang="zh-CN" dirty="0" err="1"/>
              <a:t>bdcfeag</a:t>
            </a:r>
            <a:r>
              <a:rPr lang="zh-CN" altLang="en-US" dirty="0"/>
              <a:t>，则栈的容量至少是（）。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2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3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9758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队列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17600" y="1905000"/>
            <a:ext cx="10667032" cy="4114800"/>
          </a:xfrm>
        </p:spPr>
        <p:txBody>
          <a:bodyPr/>
          <a:lstStyle/>
          <a:p>
            <a:r>
              <a:rPr lang="zh-CN" altLang="en-US" dirty="0"/>
              <a:t>循环队列放在一维数组</a:t>
            </a:r>
            <a:r>
              <a:rPr lang="en-US" altLang="zh-CN" dirty="0"/>
              <a:t>A[0…M-1]</a:t>
            </a:r>
            <a:r>
              <a:rPr lang="zh-CN" altLang="en-US" dirty="0"/>
              <a:t>中，</a:t>
            </a:r>
            <a:r>
              <a:rPr lang="en-US" altLang="zh-CN" dirty="0"/>
              <a:t>end1</a:t>
            </a:r>
            <a:r>
              <a:rPr lang="zh-CN" altLang="en-US" dirty="0"/>
              <a:t>指向队头元素，</a:t>
            </a:r>
            <a:r>
              <a:rPr lang="en-US" altLang="zh-CN" dirty="0"/>
              <a:t>end2</a:t>
            </a:r>
            <a:r>
              <a:rPr lang="zh-CN" altLang="en-US" dirty="0"/>
              <a:t>指向队尾元素后一个位置。假设队列两端均可进行出队和入队操作，队列中最多能容纳</a:t>
            </a:r>
            <a:r>
              <a:rPr lang="en-US" altLang="zh-CN" dirty="0"/>
              <a:t>M-1</a:t>
            </a:r>
            <a:r>
              <a:rPr lang="zh-CN" altLang="en-US" dirty="0"/>
              <a:t>个元素。初始时为空。下列判断队空和队满条件中，正确的是（）。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队空：</a:t>
            </a:r>
            <a:r>
              <a:rPr lang="en-US" altLang="zh-CN" dirty="0"/>
              <a:t>end1 == end2</a:t>
            </a:r>
            <a:r>
              <a:rPr lang="zh-CN" altLang="en-US" dirty="0"/>
              <a:t>；队满：</a:t>
            </a:r>
            <a:r>
              <a:rPr lang="en-US" altLang="zh-CN" dirty="0"/>
              <a:t>end1==(end2+1) mod M</a:t>
            </a:r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队空：</a:t>
            </a:r>
            <a:r>
              <a:rPr lang="en-US" altLang="zh-CN" dirty="0"/>
              <a:t>end1 == end2</a:t>
            </a:r>
            <a:r>
              <a:rPr lang="zh-CN" altLang="en-US" dirty="0"/>
              <a:t>；队满：</a:t>
            </a:r>
            <a:r>
              <a:rPr lang="en-US" altLang="zh-CN" dirty="0"/>
              <a:t>end2==(end1+1) mod (M-1)</a:t>
            </a:r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队空：</a:t>
            </a:r>
            <a:r>
              <a:rPr lang="en-US" altLang="zh-CN" dirty="0"/>
              <a:t>end2==(end1+1) mod M</a:t>
            </a:r>
            <a:r>
              <a:rPr lang="zh-CN" altLang="en-US" dirty="0"/>
              <a:t>；队满：</a:t>
            </a:r>
            <a:r>
              <a:rPr lang="en-US" altLang="zh-CN" dirty="0"/>
              <a:t>end1==(end2+1) mod M</a:t>
            </a:r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队空：</a:t>
            </a:r>
            <a:r>
              <a:rPr lang="en-US" altLang="zh-CN" dirty="0"/>
              <a:t>end1==(end2+1) mod M</a:t>
            </a:r>
            <a:r>
              <a:rPr lang="zh-CN" altLang="en-US" dirty="0"/>
              <a:t>；队满：</a:t>
            </a:r>
            <a:r>
              <a:rPr lang="en-US" altLang="zh-CN" dirty="0"/>
              <a:t>end2==(end1+1) mod (M-1)</a:t>
            </a:r>
          </a:p>
        </p:txBody>
      </p:sp>
    </p:spTree>
    <p:extLst>
      <p:ext uri="{BB962C8B-B14F-4D97-AF65-F5344CB8AC3E}">
        <p14:creationId xmlns:p14="http://schemas.microsoft.com/office/powerpoint/2010/main" val="1287171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矩阵的压缩存储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设有一个</a:t>
            </a:r>
            <a:r>
              <a:rPr lang="en-US" altLang="zh-CN" dirty="0"/>
              <a:t>12×12</a:t>
            </a:r>
            <a:r>
              <a:rPr lang="zh-CN" altLang="en-US" dirty="0"/>
              <a:t>的对称矩阵</a:t>
            </a:r>
            <a:r>
              <a:rPr lang="en-US" altLang="zh-CN" dirty="0"/>
              <a:t>M</a:t>
            </a:r>
            <a:r>
              <a:rPr lang="zh-CN" altLang="en-US" dirty="0"/>
              <a:t>，将其上三角部分的元素</a:t>
            </a:r>
            <a:r>
              <a:rPr lang="en-US" altLang="zh-CN" dirty="0"/>
              <a:t>m</a:t>
            </a:r>
            <a:r>
              <a:rPr lang="en-US" altLang="zh-CN" baseline="-25000" dirty="0"/>
              <a:t>i,j</a:t>
            </a:r>
            <a:r>
              <a:rPr lang="zh-CN" altLang="en-US" dirty="0"/>
              <a:t>（</a:t>
            </a:r>
            <a:r>
              <a:rPr lang="en-US" altLang="zh-CN" dirty="0"/>
              <a:t>1&lt;=</a:t>
            </a:r>
            <a:r>
              <a:rPr lang="en-US" altLang="zh-CN" dirty="0" err="1"/>
              <a:t>i</a:t>
            </a:r>
            <a:r>
              <a:rPr lang="en-US" altLang="zh-CN" dirty="0"/>
              <a:t>&lt;=j&lt;=12</a:t>
            </a:r>
            <a:r>
              <a:rPr lang="zh-CN" altLang="en-US" dirty="0"/>
              <a:t>）按行优先存入</a:t>
            </a:r>
            <a:r>
              <a:rPr lang="en-US" altLang="zh-CN" dirty="0"/>
              <a:t>C</a:t>
            </a:r>
            <a:r>
              <a:rPr lang="zh-CN" altLang="en-US" dirty="0"/>
              <a:t>语言的一维数组</a:t>
            </a:r>
            <a:r>
              <a:rPr lang="en-US" altLang="zh-CN" dirty="0"/>
              <a:t>N</a:t>
            </a:r>
            <a:r>
              <a:rPr lang="zh-CN" altLang="en-US" dirty="0"/>
              <a:t>中，元素</a:t>
            </a:r>
            <a:r>
              <a:rPr lang="en-US" altLang="zh-CN" dirty="0"/>
              <a:t>m</a:t>
            </a:r>
            <a:r>
              <a:rPr lang="en-US" altLang="zh-CN" baseline="-25000" dirty="0"/>
              <a:t>6,6</a:t>
            </a:r>
            <a:r>
              <a:rPr lang="zh-CN" altLang="en-US" dirty="0"/>
              <a:t>在</a:t>
            </a:r>
            <a:r>
              <a:rPr lang="en-US" altLang="zh-CN" dirty="0"/>
              <a:t>N</a:t>
            </a:r>
            <a:r>
              <a:rPr lang="zh-CN" altLang="en-US" dirty="0"/>
              <a:t>中的下标是（）。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50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51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55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66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3040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矩阵的压缩存储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设有一个</a:t>
            </a:r>
            <a:r>
              <a:rPr lang="en-US" altLang="zh-CN" dirty="0"/>
              <a:t>10×10</a:t>
            </a:r>
            <a:r>
              <a:rPr lang="zh-CN" altLang="en-US" dirty="0"/>
              <a:t>的对称矩阵</a:t>
            </a:r>
            <a:r>
              <a:rPr lang="en-US" altLang="zh-CN" dirty="0"/>
              <a:t>M</a:t>
            </a:r>
            <a:r>
              <a:rPr lang="zh-CN" altLang="en-US" dirty="0"/>
              <a:t>，将其上三角部分的元素</a:t>
            </a:r>
            <a:r>
              <a:rPr lang="en-US" altLang="zh-CN" dirty="0"/>
              <a:t>m</a:t>
            </a:r>
            <a:r>
              <a:rPr lang="en-US" altLang="zh-CN" baseline="-25000" dirty="0"/>
              <a:t>i,j</a:t>
            </a:r>
            <a:r>
              <a:rPr lang="zh-CN" altLang="en-US" dirty="0"/>
              <a:t>（</a:t>
            </a:r>
            <a:r>
              <a:rPr lang="en-US" altLang="zh-CN" dirty="0"/>
              <a:t>1&lt;=</a:t>
            </a:r>
            <a:r>
              <a:rPr lang="en-US" altLang="zh-CN" dirty="0" err="1"/>
              <a:t>i</a:t>
            </a:r>
            <a:r>
              <a:rPr lang="en-US" altLang="zh-CN" dirty="0"/>
              <a:t>&lt;=j&lt;=10</a:t>
            </a:r>
            <a:r>
              <a:rPr lang="zh-CN" altLang="en-US"/>
              <a:t>）按列优先</a:t>
            </a:r>
            <a:r>
              <a:rPr lang="zh-CN" altLang="en-US" dirty="0"/>
              <a:t>存入</a:t>
            </a:r>
            <a:r>
              <a:rPr lang="en-US" altLang="zh-CN" dirty="0"/>
              <a:t>C</a:t>
            </a:r>
            <a:r>
              <a:rPr lang="zh-CN" altLang="en-US" dirty="0"/>
              <a:t>语言的一维数组</a:t>
            </a:r>
            <a:r>
              <a:rPr lang="en-US" altLang="zh-CN" dirty="0"/>
              <a:t>N</a:t>
            </a:r>
            <a:r>
              <a:rPr lang="zh-CN" altLang="en-US" dirty="0"/>
              <a:t>中，元素</a:t>
            </a:r>
            <a:r>
              <a:rPr lang="en-US" altLang="zh-CN" dirty="0"/>
              <a:t>m</a:t>
            </a:r>
            <a:r>
              <a:rPr lang="en-US" altLang="zh-CN" baseline="-25000" dirty="0"/>
              <a:t>7,2</a:t>
            </a:r>
            <a:r>
              <a:rPr lang="zh-CN" altLang="en-US" dirty="0"/>
              <a:t>在</a:t>
            </a:r>
            <a:r>
              <a:rPr lang="en-US" altLang="zh-CN" dirty="0"/>
              <a:t>N</a:t>
            </a:r>
            <a:r>
              <a:rPr lang="zh-CN" altLang="en-US" dirty="0"/>
              <a:t>中的下标是（）。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15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16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22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23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9008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矩阵的压缩存储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有一个</a:t>
            </a:r>
            <a:r>
              <a:rPr lang="en-US" altLang="zh-CN" dirty="0"/>
              <a:t>100</a:t>
            </a:r>
            <a:r>
              <a:rPr lang="zh-CN" altLang="en-US" dirty="0"/>
              <a:t>阶的三对角矩阵</a:t>
            </a:r>
            <a:r>
              <a:rPr lang="en-US" altLang="zh-CN" dirty="0"/>
              <a:t>M</a:t>
            </a:r>
            <a:r>
              <a:rPr lang="zh-CN" altLang="en-US" dirty="0"/>
              <a:t>，其元素</a:t>
            </a:r>
            <a:r>
              <a:rPr lang="en-US" altLang="zh-CN" dirty="0"/>
              <a:t>m</a:t>
            </a:r>
            <a:r>
              <a:rPr lang="en-US" altLang="zh-CN" baseline="-25000" dirty="0"/>
              <a:t>i,j</a:t>
            </a:r>
            <a:r>
              <a:rPr lang="zh-CN" altLang="en-US" dirty="0"/>
              <a:t>（</a:t>
            </a:r>
            <a:r>
              <a:rPr lang="en-US" altLang="zh-CN" dirty="0"/>
              <a:t>1&lt;=</a:t>
            </a:r>
            <a:r>
              <a:rPr lang="en-US" altLang="zh-CN" dirty="0" err="1"/>
              <a:t>i,j</a:t>
            </a:r>
            <a:r>
              <a:rPr lang="en-US" altLang="zh-CN" dirty="0"/>
              <a:t>&lt;=100</a:t>
            </a:r>
            <a:r>
              <a:rPr lang="zh-CN" altLang="en-US" dirty="0"/>
              <a:t>）按行优先依次压缩存入下标从</a:t>
            </a:r>
            <a:r>
              <a:rPr lang="en-US" altLang="zh-CN" dirty="0"/>
              <a:t>0</a:t>
            </a:r>
            <a:r>
              <a:rPr lang="zh-CN" altLang="en-US" dirty="0"/>
              <a:t>开始的一维数组</a:t>
            </a:r>
            <a:r>
              <a:rPr lang="en-US" altLang="zh-CN" dirty="0"/>
              <a:t>N</a:t>
            </a:r>
            <a:r>
              <a:rPr lang="zh-CN" altLang="en-US" dirty="0"/>
              <a:t>中。元素</a:t>
            </a:r>
            <a:r>
              <a:rPr lang="en-US" altLang="zh-CN" dirty="0"/>
              <a:t>m</a:t>
            </a:r>
            <a:r>
              <a:rPr lang="en-US" altLang="zh-CN" baseline="-25000" dirty="0"/>
              <a:t>30,30</a:t>
            </a:r>
            <a:r>
              <a:rPr lang="zh-CN" altLang="en-US" dirty="0"/>
              <a:t>在</a:t>
            </a:r>
            <a:r>
              <a:rPr lang="en-US" altLang="zh-CN" dirty="0"/>
              <a:t>N</a:t>
            </a:r>
            <a:r>
              <a:rPr lang="zh-CN" altLang="en-US" dirty="0"/>
              <a:t>中的下标是（）。</a:t>
            </a:r>
            <a:endParaRPr lang="en-US" altLang="zh-CN" dirty="0"/>
          </a:p>
          <a:p>
            <a:pPr marL="914400" lvl="1" indent="-514350">
              <a:buFont typeface="+mj-lt"/>
              <a:buAutoNum type="alphaUcPeriod"/>
            </a:pPr>
            <a:r>
              <a:rPr lang="en-US" altLang="zh-CN" dirty="0"/>
              <a:t>86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altLang="zh-CN" dirty="0"/>
              <a:t>87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altLang="zh-CN" dirty="0"/>
              <a:t>88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altLang="zh-CN" dirty="0"/>
              <a:t>89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8703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矩阵的压缩存储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若采用三元组表存储结构存储稀疏矩阵</a:t>
            </a:r>
            <a:r>
              <a:rPr lang="en-US" altLang="zh-CN" dirty="0"/>
              <a:t>M</a:t>
            </a:r>
            <a:r>
              <a:rPr lang="zh-CN" altLang="en-US" dirty="0"/>
              <a:t>，则除三元组表外，下列数据中还需要保存的是（）。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I. M</a:t>
            </a:r>
            <a:r>
              <a:rPr lang="zh-CN" altLang="en-US" dirty="0"/>
              <a:t>的行数 </a:t>
            </a:r>
            <a:r>
              <a:rPr lang="en-US" altLang="zh-CN" dirty="0"/>
              <a:t>	II. M</a:t>
            </a:r>
            <a:r>
              <a:rPr lang="zh-CN" altLang="en-US" dirty="0"/>
              <a:t>中包含非零元素的行数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III. M</a:t>
            </a:r>
            <a:r>
              <a:rPr lang="zh-CN" altLang="en-US" dirty="0"/>
              <a:t>的列数</a:t>
            </a:r>
            <a:r>
              <a:rPr lang="en-US" altLang="zh-CN" dirty="0"/>
              <a:t>	IV. M</a:t>
            </a:r>
            <a:r>
              <a:rPr lang="zh-CN" altLang="en-US" dirty="0"/>
              <a:t>中包含非零元素的列数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A. </a:t>
            </a:r>
            <a:r>
              <a:rPr lang="zh-CN" altLang="en-US" dirty="0"/>
              <a:t>仅</a:t>
            </a:r>
            <a:r>
              <a:rPr lang="en-US" altLang="zh-CN" dirty="0"/>
              <a:t>I, III		B. </a:t>
            </a:r>
            <a:r>
              <a:rPr lang="zh-CN" altLang="en-US" dirty="0"/>
              <a:t>仅</a:t>
            </a:r>
            <a:r>
              <a:rPr lang="en-US" altLang="zh-CN" dirty="0"/>
              <a:t>I, IV	C. </a:t>
            </a:r>
            <a:r>
              <a:rPr lang="zh-CN" altLang="en-US" dirty="0"/>
              <a:t>仅</a:t>
            </a:r>
            <a:r>
              <a:rPr lang="en-US" altLang="zh-CN" dirty="0"/>
              <a:t>II, IV	D.</a:t>
            </a:r>
            <a:r>
              <a:rPr lang="zh-CN" altLang="en-US" dirty="0"/>
              <a:t> </a:t>
            </a:r>
            <a:r>
              <a:rPr lang="en-US" altLang="zh-CN" dirty="0"/>
              <a:t>I, II, III, IV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6507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KMP</a:t>
            </a:r>
            <a:r>
              <a:rPr lang="zh-CN" altLang="en-US" dirty="0"/>
              <a:t>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已知字符串</a:t>
            </a:r>
            <a:r>
              <a:rPr lang="en-US" altLang="zh-CN" dirty="0"/>
              <a:t>S</a:t>
            </a:r>
            <a:r>
              <a:rPr lang="zh-CN" altLang="en-US" dirty="0"/>
              <a:t>为</a:t>
            </a:r>
            <a:r>
              <a:rPr lang="en-US" altLang="zh-CN" dirty="0"/>
              <a:t>”</a:t>
            </a:r>
            <a:r>
              <a:rPr lang="en-US" altLang="zh-CN" dirty="0" err="1"/>
              <a:t>abaabaabacacaabaabcc</a:t>
            </a:r>
            <a:r>
              <a:rPr lang="en-US" altLang="zh-CN" dirty="0"/>
              <a:t>”</a:t>
            </a:r>
            <a:r>
              <a:rPr lang="zh-CN" altLang="en-US" dirty="0"/>
              <a:t>，模式串</a:t>
            </a:r>
            <a:r>
              <a:rPr lang="en-US" altLang="zh-CN" dirty="0"/>
              <a:t>t</a:t>
            </a:r>
            <a:r>
              <a:rPr lang="zh-CN" altLang="en-US" dirty="0"/>
              <a:t>为</a:t>
            </a:r>
            <a:r>
              <a:rPr lang="en-US" altLang="zh-CN" dirty="0"/>
              <a:t>”</a:t>
            </a:r>
            <a:r>
              <a:rPr lang="en-US" altLang="zh-CN" dirty="0" err="1"/>
              <a:t>abaabc</a:t>
            </a:r>
            <a:r>
              <a:rPr lang="en-US" altLang="zh-CN" dirty="0"/>
              <a:t>”</a:t>
            </a:r>
            <a:r>
              <a:rPr lang="zh-CN" altLang="en-US" dirty="0"/>
              <a:t>。采用</a:t>
            </a:r>
            <a:r>
              <a:rPr lang="en-US" altLang="zh-CN" dirty="0"/>
              <a:t>KMP</a:t>
            </a:r>
            <a:r>
              <a:rPr lang="zh-CN" altLang="en-US" dirty="0"/>
              <a:t>算法进行匹配，第一次出现失配（</a:t>
            </a:r>
            <a:r>
              <a:rPr lang="en-US" altLang="zh-CN" dirty="0"/>
              <a:t>s[</a:t>
            </a:r>
            <a:r>
              <a:rPr lang="en-US" altLang="zh-CN" dirty="0" err="1"/>
              <a:t>i</a:t>
            </a:r>
            <a:r>
              <a:rPr lang="en-US" altLang="zh-CN" dirty="0"/>
              <a:t>]≠t[j]</a:t>
            </a:r>
            <a:r>
              <a:rPr lang="zh-CN" altLang="en-US" dirty="0"/>
              <a:t>）时，</a:t>
            </a:r>
            <a:r>
              <a:rPr lang="en-US" altLang="zh-CN" dirty="0" err="1"/>
              <a:t>i</a:t>
            </a:r>
            <a:r>
              <a:rPr lang="en-US" altLang="zh-CN" dirty="0"/>
              <a:t>=j=5</a:t>
            </a:r>
            <a:r>
              <a:rPr lang="zh-CN" altLang="en-US" dirty="0"/>
              <a:t>，则下次开始匹配时</a:t>
            </a:r>
            <a:r>
              <a:rPr lang="en-US" altLang="zh-CN" dirty="0" err="1"/>
              <a:t>i</a:t>
            </a:r>
            <a:r>
              <a:rPr lang="zh-CN" altLang="en-US" dirty="0"/>
              <a:t>和</a:t>
            </a:r>
            <a:r>
              <a:rPr lang="en-US" altLang="zh-CN" dirty="0"/>
              <a:t>j</a:t>
            </a:r>
            <a:r>
              <a:rPr lang="zh-CN" altLang="en-US" dirty="0"/>
              <a:t>的值分别是（）。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 err="1"/>
              <a:t>i</a:t>
            </a:r>
            <a:r>
              <a:rPr lang="en-US" altLang="zh-CN" dirty="0"/>
              <a:t>=1,j=0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 err="1"/>
              <a:t>i</a:t>
            </a:r>
            <a:r>
              <a:rPr lang="en-US" altLang="zh-CN" dirty="0"/>
              <a:t>=5,j=0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 err="1"/>
              <a:t>i</a:t>
            </a:r>
            <a:r>
              <a:rPr lang="en-US" altLang="zh-CN" dirty="0"/>
              <a:t>=5,j=2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 err="1"/>
              <a:t>i</a:t>
            </a:r>
            <a:r>
              <a:rPr lang="en-US" altLang="zh-CN" dirty="0"/>
              <a:t>=6,j=2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5494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KMP</a:t>
            </a:r>
            <a:r>
              <a:rPr lang="zh-CN" altLang="en-US" dirty="0"/>
              <a:t>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已知字符串</a:t>
            </a:r>
            <a:r>
              <a:rPr lang="en-US" altLang="zh-CN" dirty="0"/>
              <a:t>S</a:t>
            </a:r>
            <a:r>
              <a:rPr lang="zh-CN" altLang="en-US" dirty="0"/>
              <a:t>为</a:t>
            </a:r>
            <a:r>
              <a:rPr lang="en-US" altLang="zh-CN" dirty="0"/>
              <a:t>”</a:t>
            </a:r>
            <a:r>
              <a:rPr lang="en-US" altLang="zh-CN" dirty="0" err="1"/>
              <a:t>abaabaabcabaabc</a:t>
            </a:r>
            <a:r>
              <a:rPr lang="en-US" altLang="zh-CN" dirty="0"/>
              <a:t>”</a:t>
            </a:r>
            <a:r>
              <a:rPr lang="zh-CN" altLang="en-US" dirty="0"/>
              <a:t>，模式串</a:t>
            </a:r>
            <a:r>
              <a:rPr lang="en-US" altLang="zh-CN" dirty="0"/>
              <a:t>t</a:t>
            </a:r>
            <a:r>
              <a:rPr lang="zh-CN" altLang="en-US" dirty="0"/>
              <a:t>为</a:t>
            </a:r>
            <a:r>
              <a:rPr lang="en-US" altLang="zh-CN" dirty="0"/>
              <a:t>”</a:t>
            </a:r>
            <a:r>
              <a:rPr lang="en-US" altLang="zh-CN" dirty="0" err="1"/>
              <a:t>abaabc</a:t>
            </a:r>
            <a:r>
              <a:rPr lang="en-US" altLang="zh-CN" dirty="0"/>
              <a:t>”</a:t>
            </a:r>
            <a:r>
              <a:rPr lang="zh-CN" altLang="en-US" dirty="0"/>
              <a:t>。采用</a:t>
            </a:r>
            <a:r>
              <a:rPr lang="en-US" altLang="zh-CN" dirty="0"/>
              <a:t>KMP</a:t>
            </a:r>
            <a:r>
              <a:rPr lang="zh-CN" altLang="en-US" dirty="0"/>
              <a:t>算法进行匹配，到匹配成功时为止，在匹配过程中进行的单个字符间比较次数是（）。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9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10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12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1215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在一棵度为</a:t>
            </a:r>
            <a:r>
              <a:rPr lang="en-US" altLang="zh-CN" dirty="0"/>
              <a:t>4</a:t>
            </a:r>
            <a:r>
              <a:rPr lang="zh-CN" altLang="en-US" dirty="0"/>
              <a:t>的树</a:t>
            </a:r>
            <a:r>
              <a:rPr lang="en-US" altLang="zh-CN" dirty="0"/>
              <a:t>T</a:t>
            </a:r>
            <a:r>
              <a:rPr lang="zh-CN" altLang="en-US" dirty="0"/>
              <a:t>中，若有</a:t>
            </a:r>
            <a:r>
              <a:rPr lang="en-US" altLang="zh-CN" dirty="0"/>
              <a:t>20</a:t>
            </a:r>
            <a:r>
              <a:rPr lang="zh-CN" altLang="en-US" dirty="0"/>
              <a:t>个度为</a:t>
            </a:r>
            <a:r>
              <a:rPr lang="en-US" altLang="zh-CN" dirty="0"/>
              <a:t>4</a:t>
            </a:r>
            <a:r>
              <a:rPr lang="zh-CN" altLang="en-US" dirty="0"/>
              <a:t>的节点，</a:t>
            </a:r>
            <a:r>
              <a:rPr lang="en-US" altLang="zh-CN" dirty="0"/>
              <a:t>10</a:t>
            </a:r>
            <a:r>
              <a:rPr lang="zh-CN" altLang="en-US" dirty="0"/>
              <a:t>个度为</a:t>
            </a:r>
            <a:r>
              <a:rPr lang="en-US" altLang="zh-CN" dirty="0"/>
              <a:t>3</a:t>
            </a:r>
            <a:r>
              <a:rPr lang="zh-CN" altLang="en-US" dirty="0"/>
              <a:t>的节点，</a:t>
            </a:r>
            <a:r>
              <a:rPr lang="en-US" altLang="zh-CN" dirty="0"/>
              <a:t>1</a:t>
            </a:r>
            <a:r>
              <a:rPr lang="zh-CN" altLang="en-US" dirty="0"/>
              <a:t>个度为</a:t>
            </a:r>
            <a:r>
              <a:rPr lang="en-US" altLang="zh-CN" dirty="0"/>
              <a:t>2</a:t>
            </a:r>
            <a:r>
              <a:rPr lang="zh-CN" altLang="en-US" dirty="0"/>
              <a:t>的节点，</a:t>
            </a:r>
            <a:r>
              <a:rPr lang="en-US" altLang="zh-CN" dirty="0"/>
              <a:t>10</a:t>
            </a:r>
            <a:r>
              <a:rPr lang="zh-CN" altLang="en-US" dirty="0"/>
              <a:t>个度为</a:t>
            </a:r>
            <a:r>
              <a:rPr lang="en-US" altLang="zh-CN" dirty="0"/>
              <a:t>1</a:t>
            </a:r>
            <a:r>
              <a:rPr lang="zh-CN" altLang="en-US" dirty="0"/>
              <a:t>的节点，则树</a:t>
            </a:r>
            <a:r>
              <a:rPr lang="en-US" altLang="zh-CN" dirty="0"/>
              <a:t>T</a:t>
            </a:r>
            <a:r>
              <a:rPr lang="zh-CN" altLang="en-US" dirty="0"/>
              <a:t>的叶子节点个数为（）。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41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82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113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122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1693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重点难点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概念</a:t>
            </a:r>
            <a:endParaRPr lang="en-US" altLang="zh-CN" dirty="0"/>
          </a:p>
          <a:p>
            <a:pPr lvl="1"/>
            <a:r>
              <a:rPr lang="zh-CN" altLang="en-US" dirty="0"/>
              <a:t>时间复杂度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线性表</a:t>
            </a:r>
            <a:endParaRPr lang="en-US" altLang="zh-CN" dirty="0"/>
          </a:p>
          <a:p>
            <a:pPr lvl="1"/>
            <a:r>
              <a:rPr lang="zh-CN" altLang="en-US" dirty="0"/>
              <a:t>链表操作</a:t>
            </a:r>
            <a:endParaRPr lang="en-US" altLang="zh-CN" dirty="0"/>
          </a:p>
          <a:p>
            <a:pPr lvl="1"/>
            <a:r>
              <a:rPr lang="zh-CN" altLang="en-US" dirty="0"/>
              <a:t>栈的概念和应用</a:t>
            </a:r>
            <a:endParaRPr lang="en-US" altLang="zh-CN" dirty="0"/>
          </a:p>
          <a:p>
            <a:pPr lvl="1"/>
            <a:r>
              <a:rPr lang="zh-CN" altLang="en-US" dirty="0"/>
              <a:t>环形队列</a:t>
            </a:r>
            <a:endParaRPr lang="en-US" altLang="zh-CN" dirty="0"/>
          </a:p>
          <a:p>
            <a:pPr lvl="1"/>
            <a:r>
              <a:rPr lang="zh-CN" altLang="en-US" dirty="0"/>
              <a:t>特殊矩阵存储</a:t>
            </a:r>
            <a:endParaRPr lang="en-US" altLang="zh-CN" dirty="0"/>
          </a:p>
          <a:p>
            <a:pPr lvl="1"/>
            <a:r>
              <a:rPr lang="zh-CN" altLang="en-US" dirty="0"/>
              <a:t>串的匹配</a:t>
            </a:r>
            <a:endParaRPr lang="en-US" altLang="zh-CN" dirty="0"/>
          </a:p>
          <a:p>
            <a:pPr lvl="1"/>
            <a:r>
              <a:rPr lang="zh-CN" altLang="en-US" dirty="0"/>
              <a:t>广义表</a:t>
            </a:r>
            <a:r>
              <a:rPr lang="en-US" altLang="zh-CN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273227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若三叉树</a:t>
            </a:r>
            <a:r>
              <a:rPr lang="en-US" altLang="zh-CN" dirty="0"/>
              <a:t>T</a:t>
            </a:r>
            <a:r>
              <a:rPr lang="zh-CN" altLang="en-US" dirty="0"/>
              <a:t>中有</a:t>
            </a:r>
            <a:r>
              <a:rPr lang="en-US" altLang="zh-CN" dirty="0"/>
              <a:t>244</a:t>
            </a:r>
            <a:r>
              <a:rPr lang="zh-CN" altLang="en-US" dirty="0"/>
              <a:t>个结点，叶结点高度为</a:t>
            </a:r>
            <a:r>
              <a:rPr lang="en-US" altLang="zh-CN" dirty="0"/>
              <a:t>1</a:t>
            </a:r>
            <a:r>
              <a:rPr lang="zh-CN" altLang="en-US" dirty="0"/>
              <a:t>，则</a:t>
            </a:r>
            <a:r>
              <a:rPr lang="en-US" altLang="zh-CN" dirty="0"/>
              <a:t>T</a:t>
            </a:r>
            <a:r>
              <a:rPr lang="zh-CN" altLang="en-US" dirty="0"/>
              <a:t>的高度至少为（）。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8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7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6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33961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已知一棵完全二叉树的第</a:t>
            </a:r>
            <a:r>
              <a:rPr lang="en-US" altLang="zh-CN" dirty="0"/>
              <a:t>6</a:t>
            </a:r>
            <a:r>
              <a:rPr lang="zh-CN" altLang="en-US" dirty="0"/>
              <a:t>层（设根为第一层）有</a:t>
            </a:r>
            <a:r>
              <a:rPr lang="en-US" altLang="zh-CN" dirty="0"/>
              <a:t>8</a:t>
            </a:r>
            <a:r>
              <a:rPr lang="zh-CN" altLang="en-US" dirty="0"/>
              <a:t>个叶子节点，则该完全二叉树的节点个数最多为（）。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39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52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111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26709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若一棵完全二叉树有</a:t>
            </a:r>
            <a:r>
              <a:rPr lang="en-US" altLang="zh-CN" dirty="0"/>
              <a:t>768</a:t>
            </a:r>
            <a:r>
              <a:rPr lang="zh-CN" altLang="en-US" dirty="0"/>
              <a:t>个节点，则该二叉树中叶子节点个数为（）。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257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258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384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385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57278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设一棵非空完全二叉树</a:t>
            </a:r>
            <a:r>
              <a:rPr lang="en-US" altLang="zh-CN" dirty="0"/>
              <a:t>T</a:t>
            </a:r>
            <a:r>
              <a:rPr lang="zh-CN" altLang="en-US" dirty="0"/>
              <a:t>的所有叶子节点都在同一层，且每个非叶子节点都有</a:t>
            </a:r>
            <a:r>
              <a:rPr lang="en-US" altLang="zh-CN" dirty="0"/>
              <a:t>2</a:t>
            </a:r>
            <a:r>
              <a:rPr lang="zh-CN" altLang="en-US" dirty="0"/>
              <a:t>个子节点。若</a:t>
            </a:r>
            <a:r>
              <a:rPr lang="en-US" altLang="zh-CN" dirty="0"/>
              <a:t>T</a:t>
            </a:r>
            <a:r>
              <a:rPr lang="zh-CN" altLang="en-US" dirty="0"/>
              <a:t>有</a:t>
            </a:r>
            <a:r>
              <a:rPr lang="en-US" altLang="zh-CN" dirty="0"/>
              <a:t>k</a:t>
            </a:r>
            <a:r>
              <a:rPr lang="zh-CN" altLang="en-US" dirty="0"/>
              <a:t>个叶节点，则</a:t>
            </a:r>
            <a:r>
              <a:rPr lang="en-US" altLang="zh-CN" dirty="0"/>
              <a:t>T</a:t>
            </a:r>
            <a:r>
              <a:rPr lang="zh-CN" altLang="en-US" dirty="0"/>
              <a:t>的节点总数为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2K-1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2K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K^2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2^K - 1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19369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对于任意一棵高度为</a:t>
            </a:r>
            <a:r>
              <a:rPr lang="en-US" altLang="zh-CN" dirty="0"/>
              <a:t>5</a:t>
            </a:r>
            <a:r>
              <a:rPr lang="zh-CN" altLang="en-US" dirty="0"/>
              <a:t>且有</a:t>
            </a:r>
            <a:r>
              <a:rPr lang="en-US" altLang="zh-CN" dirty="0"/>
              <a:t>10</a:t>
            </a:r>
            <a:r>
              <a:rPr lang="zh-CN" altLang="en-US" dirty="0"/>
              <a:t>个节点的二叉树，若采用顺序存储结构保存，每个节点占</a:t>
            </a:r>
            <a:r>
              <a:rPr lang="en-US" altLang="zh-CN" dirty="0"/>
              <a:t>1</a:t>
            </a:r>
            <a:r>
              <a:rPr lang="zh-CN" altLang="en-US" dirty="0"/>
              <a:t>个存储单元（仅存放节点的数据信息），则存放该二叉树需要的存储单元数量至少是（）。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31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16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15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78164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二叉树的遍历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若一棵二叉树的前序遍历序列为</a:t>
            </a:r>
            <a:r>
              <a:rPr lang="en-US" altLang="zh-CN" dirty="0"/>
              <a:t>AEBDC</a:t>
            </a:r>
            <a:r>
              <a:rPr lang="zh-CN" altLang="en-US" dirty="0"/>
              <a:t>，后序遍历序列为</a:t>
            </a:r>
            <a:r>
              <a:rPr lang="en-US" altLang="zh-CN" dirty="0"/>
              <a:t>BCDEA</a:t>
            </a:r>
            <a:r>
              <a:rPr lang="zh-CN" altLang="en-US" dirty="0"/>
              <a:t>，则根节点的孩子节点为（）。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只有</a:t>
            </a:r>
            <a:r>
              <a:rPr lang="en-US" altLang="zh-CN" dirty="0"/>
              <a:t>E</a:t>
            </a:r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有</a:t>
            </a:r>
            <a:r>
              <a:rPr lang="en-US" altLang="zh-CN" dirty="0"/>
              <a:t>EB</a:t>
            </a:r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有</a:t>
            </a:r>
            <a:r>
              <a:rPr lang="en-US" altLang="zh-CN" dirty="0"/>
              <a:t>EC</a:t>
            </a:r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无法确定</a:t>
            </a:r>
          </a:p>
        </p:txBody>
      </p:sp>
    </p:spTree>
    <p:extLst>
      <p:ext uri="{BB962C8B-B14F-4D97-AF65-F5344CB8AC3E}">
        <p14:creationId xmlns:p14="http://schemas.microsoft.com/office/powerpoint/2010/main" val="26982860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二叉树的遍历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要使一棵非空二叉树的前序序列和中序系列相同，其所有非叶子节点必须满足的条件是（）。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只有左子树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只有右子树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节点度均为</a:t>
            </a:r>
            <a:r>
              <a:rPr lang="en-US" altLang="zh-CN" dirty="0"/>
              <a:t>1</a:t>
            </a:r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节点度均为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2091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二叉树的遍历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前序序列为</a:t>
            </a:r>
            <a:r>
              <a:rPr lang="en-US" altLang="zh-CN" dirty="0" err="1"/>
              <a:t>abcd</a:t>
            </a:r>
            <a:r>
              <a:rPr lang="zh-CN" altLang="en-US" dirty="0"/>
              <a:t>的不同二叉树个数为（）。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13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14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15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91039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二叉树的遍历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若 </a:t>
            </a:r>
            <a:r>
              <a:rPr lang="en-US" altLang="zh-CN" dirty="0"/>
              <a:t>p</a:t>
            </a:r>
            <a:r>
              <a:rPr lang="zh-CN" altLang="en-US" dirty="0"/>
              <a:t>、</a:t>
            </a:r>
            <a:r>
              <a:rPr lang="en-US" altLang="zh-CN" dirty="0"/>
              <a:t>q </a:t>
            </a:r>
            <a:r>
              <a:rPr lang="zh-CN" altLang="en-US" dirty="0"/>
              <a:t>和 </a:t>
            </a:r>
            <a:r>
              <a:rPr lang="en-US" altLang="zh-CN" dirty="0"/>
              <a:t>v </a:t>
            </a:r>
            <a:r>
              <a:rPr lang="zh-CN" altLang="en-US" dirty="0"/>
              <a:t>均为二叉树 </a:t>
            </a:r>
            <a:r>
              <a:rPr lang="en-US" altLang="zh-CN" dirty="0"/>
              <a:t>T </a:t>
            </a:r>
            <a:r>
              <a:rPr lang="zh-CN" altLang="en-US" dirty="0"/>
              <a:t>中的结点，</a:t>
            </a:r>
            <a:r>
              <a:rPr lang="en-US" altLang="zh-CN" dirty="0"/>
              <a:t>v </a:t>
            </a:r>
            <a:r>
              <a:rPr lang="zh-CN" altLang="en-US" dirty="0"/>
              <a:t>有两个孩子结点，</a:t>
            </a:r>
            <a:r>
              <a:rPr lang="en-US" altLang="zh-CN" dirty="0"/>
              <a:t>T </a:t>
            </a:r>
            <a:r>
              <a:rPr lang="zh-CN" altLang="en-US" dirty="0"/>
              <a:t>的中序遍历序列形如“</a:t>
            </a:r>
            <a:r>
              <a:rPr lang="en-US" altLang="zh-CN" dirty="0"/>
              <a:t>……p</a:t>
            </a:r>
            <a:r>
              <a:rPr lang="zh-CN" altLang="en-US" dirty="0"/>
              <a:t>，</a:t>
            </a:r>
            <a:r>
              <a:rPr lang="en-US" altLang="zh-CN" dirty="0"/>
              <a:t>v</a:t>
            </a:r>
            <a:r>
              <a:rPr lang="zh-CN" altLang="en-US" dirty="0"/>
              <a:t>，</a:t>
            </a:r>
            <a:r>
              <a:rPr lang="en-US" altLang="zh-CN" dirty="0"/>
              <a:t>q</a:t>
            </a:r>
            <a:r>
              <a:rPr lang="zh-CN" altLang="en-US" dirty="0"/>
              <a:t>，</a:t>
            </a:r>
            <a:r>
              <a:rPr lang="en-US" altLang="zh-CN" dirty="0"/>
              <a:t>……</a:t>
            </a:r>
            <a:r>
              <a:rPr lang="zh-CN" altLang="en-US" dirty="0"/>
              <a:t>”，则下列叙述中，正确的是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p</a:t>
            </a:r>
            <a:r>
              <a:rPr lang="zh-CN" altLang="en-US" dirty="0"/>
              <a:t>没有右孩子，</a:t>
            </a:r>
            <a:r>
              <a:rPr lang="en-US" altLang="zh-CN" dirty="0"/>
              <a:t>q</a:t>
            </a:r>
            <a:r>
              <a:rPr lang="zh-CN" altLang="en-US" dirty="0"/>
              <a:t>没有左孩子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p</a:t>
            </a:r>
            <a:r>
              <a:rPr lang="zh-CN" altLang="en-US" dirty="0"/>
              <a:t>没有右孩子，</a:t>
            </a:r>
            <a:r>
              <a:rPr lang="en-US" altLang="zh-CN" dirty="0"/>
              <a:t>q</a:t>
            </a:r>
            <a:r>
              <a:rPr lang="zh-CN" altLang="en-US" dirty="0"/>
              <a:t>有左孩子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p</a:t>
            </a:r>
            <a:r>
              <a:rPr lang="zh-CN" altLang="en-US" dirty="0"/>
              <a:t>有右孩子，</a:t>
            </a:r>
            <a:r>
              <a:rPr lang="en-US" altLang="zh-CN" dirty="0"/>
              <a:t>q</a:t>
            </a:r>
            <a:r>
              <a:rPr lang="zh-CN" altLang="en-US" dirty="0"/>
              <a:t>没有左孩子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p</a:t>
            </a:r>
            <a:r>
              <a:rPr lang="zh-CN" altLang="en-US" dirty="0"/>
              <a:t>有右孩子，</a:t>
            </a:r>
            <a:r>
              <a:rPr lang="en-US" altLang="zh-CN" dirty="0"/>
              <a:t>q</a:t>
            </a:r>
            <a:r>
              <a:rPr lang="zh-CN" altLang="en-US" dirty="0"/>
              <a:t>有左孩子</a:t>
            </a:r>
          </a:p>
        </p:txBody>
      </p:sp>
    </p:spTree>
    <p:extLst>
      <p:ext uri="{BB962C8B-B14F-4D97-AF65-F5344CB8AC3E}">
        <p14:creationId xmlns:p14="http://schemas.microsoft.com/office/powerpoint/2010/main" val="14934122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线索二叉树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若</a:t>
            </a:r>
            <a:r>
              <a:rPr lang="en-US" altLang="zh-CN" dirty="0"/>
              <a:t>X</a:t>
            </a:r>
            <a:r>
              <a:rPr lang="zh-CN" altLang="en-US" dirty="0"/>
              <a:t>是后序线索二叉树中的叶节点，且</a:t>
            </a:r>
            <a:r>
              <a:rPr lang="en-US" altLang="zh-CN" dirty="0"/>
              <a:t>X</a:t>
            </a:r>
            <a:r>
              <a:rPr lang="zh-CN" altLang="en-US" dirty="0"/>
              <a:t>存在左兄弟节点</a:t>
            </a:r>
            <a:r>
              <a:rPr lang="en-US" altLang="zh-CN" dirty="0"/>
              <a:t>Y</a:t>
            </a:r>
            <a:r>
              <a:rPr lang="zh-CN" altLang="en-US" dirty="0"/>
              <a:t>，则</a:t>
            </a:r>
            <a:r>
              <a:rPr lang="en-US" altLang="zh-CN" dirty="0"/>
              <a:t>X</a:t>
            </a:r>
            <a:r>
              <a:rPr lang="zh-CN" altLang="en-US" dirty="0"/>
              <a:t>的右线索指向的是（）。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X</a:t>
            </a:r>
            <a:r>
              <a:rPr lang="zh-CN" altLang="en-US" dirty="0"/>
              <a:t>的父节点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以</a:t>
            </a:r>
            <a:r>
              <a:rPr lang="en-US" altLang="zh-CN" dirty="0"/>
              <a:t>Y</a:t>
            </a:r>
            <a:r>
              <a:rPr lang="zh-CN" altLang="en-US" dirty="0"/>
              <a:t>为根的子树的最左下节点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X</a:t>
            </a:r>
            <a:r>
              <a:rPr lang="zh-CN" altLang="en-US" dirty="0"/>
              <a:t>的左兄弟节点</a:t>
            </a:r>
            <a:r>
              <a:rPr lang="en-US" altLang="zh-CN" dirty="0"/>
              <a:t>Y</a:t>
            </a:r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以</a:t>
            </a:r>
            <a:r>
              <a:rPr lang="en-US" altLang="zh-CN" dirty="0"/>
              <a:t>Y</a:t>
            </a:r>
            <a:r>
              <a:rPr lang="zh-CN" altLang="en-US" dirty="0"/>
              <a:t>为根的子树的最右下节点</a:t>
            </a:r>
          </a:p>
        </p:txBody>
      </p:sp>
    </p:spTree>
    <p:extLst>
      <p:ext uri="{BB962C8B-B14F-4D97-AF65-F5344CB8AC3E}">
        <p14:creationId xmlns:p14="http://schemas.microsoft.com/office/powerpoint/2010/main" val="3317538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重点难点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树</a:t>
            </a:r>
            <a:endParaRPr lang="en-US" altLang="zh-CN" dirty="0"/>
          </a:p>
          <a:p>
            <a:pPr lvl="1"/>
            <a:r>
              <a:rPr lang="zh-CN" altLang="en-US" dirty="0"/>
              <a:t>二叉树的基本概念和性质</a:t>
            </a:r>
            <a:endParaRPr lang="en-US" altLang="zh-CN" dirty="0"/>
          </a:p>
          <a:p>
            <a:pPr lvl="1"/>
            <a:r>
              <a:rPr lang="zh-CN" altLang="en-US" dirty="0"/>
              <a:t>二叉树的遍历</a:t>
            </a:r>
            <a:endParaRPr lang="en-US" altLang="zh-CN" dirty="0"/>
          </a:p>
          <a:p>
            <a:pPr lvl="1"/>
            <a:r>
              <a:rPr lang="zh-CN" altLang="en-US" dirty="0"/>
              <a:t>哈夫曼树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图</a:t>
            </a:r>
            <a:endParaRPr lang="en-US" altLang="zh-CN" dirty="0"/>
          </a:p>
          <a:p>
            <a:pPr lvl="1"/>
            <a:r>
              <a:rPr lang="zh-CN" altLang="en-US" dirty="0"/>
              <a:t>图的基本概念和存储</a:t>
            </a:r>
            <a:endParaRPr lang="en-US" altLang="zh-CN" dirty="0"/>
          </a:p>
          <a:p>
            <a:pPr lvl="1"/>
            <a:r>
              <a:rPr lang="zh-CN" altLang="en-US" dirty="0"/>
              <a:t>最小生成树</a:t>
            </a:r>
            <a:endParaRPr lang="en-US" altLang="zh-CN" dirty="0"/>
          </a:p>
          <a:p>
            <a:pPr lvl="1"/>
            <a:r>
              <a:rPr lang="en-US" altLang="zh-CN" dirty="0" err="1"/>
              <a:t>Dijkstra</a:t>
            </a:r>
            <a:r>
              <a:rPr lang="zh-CN" altLang="en-US" dirty="0"/>
              <a:t>算法及代码</a:t>
            </a:r>
            <a:endParaRPr lang="en-US" altLang="zh-CN" dirty="0"/>
          </a:p>
          <a:p>
            <a:pPr lvl="1"/>
            <a:r>
              <a:rPr lang="zh-CN" altLang="en-US" dirty="0"/>
              <a:t>关键路径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52989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线索二叉树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下列线索二叉树中（用虚线表示线索），符合后序线索树定义的是（）。</a:t>
            </a:r>
          </a:p>
        </p:txBody>
      </p:sp>
      <p:pic>
        <p:nvPicPr>
          <p:cNvPr id="7" name="内容占位符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06160" y="3068960"/>
            <a:ext cx="10363200" cy="3147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45777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线索二叉树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若对右图所示的二叉树进行中序线索化，则结点</a:t>
            </a:r>
            <a:r>
              <a:rPr lang="en-US" altLang="zh-CN" dirty="0"/>
              <a:t>X</a:t>
            </a:r>
            <a:r>
              <a:rPr lang="zh-CN" altLang="en-US" dirty="0"/>
              <a:t>的左右线索指向结点分别是（）。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e, c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e, a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d, c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b, a</a:t>
            </a:r>
            <a:endParaRPr lang="zh-CN" altLang="en-US" dirty="0"/>
          </a:p>
        </p:txBody>
      </p:sp>
      <p:pic>
        <p:nvPicPr>
          <p:cNvPr id="11" name="内容占位符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464152" y="2060848"/>
            <a:ext cx="3226820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1026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森林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若森林</a:t>
            </a:r>
            <a:r>
              <a:rPr lang="en-US" altLang="zh-CN" dirty="0"/>
              <a:t>F</a:t>
            </a:r>
            <a:r>
              <a:rPr lang="zh-CN" altLang="en-US" dirty="0"/>
              <a:t>有</a:t>
            </a:r>
            <a:r>
              <a:rPr lang="en-US" altLang="zh-CN" dirty="0"/>
              <a:t>15</a:t>
            </a:r>
            <a:r>
              <a:rPr lang="zh-CN" altLang="en-US" dirty="0"/>
              <a:t>条边，</a:t>
            </a:r>
            <a:r>
              <a:rPr lang="en-US" altLang="zh-CN" dirty="0"/>
              <a:t>25</a:t>
            </a:r>
            <a:r>
              <a:rPr lang="zh-CN" altLang="en-US" dirty="0"/>
              <a:t>个结点，则</a:t>
            </a:r>
            <a:r>
              <a:rPr lang="en-US" altLang="zh-CN" dirty="0"/>
              <a:t>F</a:t>
            </a:r>
            <a:r>
              <a:rPr lang="zh-CN" altLang="en-US" dirty="0"/>
              <a:t>包含树的个数是（）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8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9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10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55154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树和二叉树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已知一棵有</a:t>
            </a:r>
            <a:r>
              <a:rPr lang="en-US" altLang="zh-CN" dirty="0"/>
              <a:t>2011</a:t>
            </a:r>
            <a:r>
              <a:rPr lang="zh-CN" altLang="en-US" dirty="0"/>
              <a:t>个结点的树，其叶子结点个数为</a:t>
            </a:r>
            <a:r>
              <a:rPr lang="en-US" altLang="zh-CN" dirty="0"/>
              <a:t>116</a:t>
            </a:r>
            <a:r>
              <a:rPr lang="zh-CN" altLang="en-US" dirty="0"/>
              <a:t>，该树对应的二叉树中无右孩子的结点个数是（）。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115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116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1895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1896</a:t>
            </a:r>
          </a:p>
        </p:txBody>
      </p:sp>
    </p:spTree>
    <p:extLst>
      <p:ext uri="{BB962C8B-B14F-4D97-AF65-F5344CB8AC3E}">
        <p14:creationId xmlns:p14="http://schemas.microsoft.com/office/powerpoint/2010/main" val="24892201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树与二叉树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若将一棵树</a:t>
            </a:r>
            <a:r>
              <a:rPr lang="en-US" altLang="zh-CN" dirty="0"/>
              <a:t>T</a:t>
            </a:r>
            <a:r>
              <a:rPr lang="zh-CN" altLang="en-US" dirty="0"/>
              <a:t>转化为对应的二叉树</a:t>
            </a:r>
            <a:r>
              <a:rPr lang="en-US" altLang="zh-CN" dirty="0"/>
              <a:t>BT</a:t>
            </a:r>
            <a:r>
              <a:rPr lang="zh-CN" altLang="en-US" dirty="0"/>
              <a:t>，则下列对</a:t>
            </a:r>
            <a:r>
              <a:rPr lang="en-US" altLang="zh-CN" dirty="0"/>
              <a:t>BT</a:t>
            </a:r>
            <a:r>
              <a:rPr lang="zh-CN" altLang="en-US" dirty="0"/>
              <a:t>的遍历中，其遍历序列与</a:t>
            </a:r>
            <a:r>
              <a:rPr lang="en-US" altLang="zh-CN" dirty="0"/>
              <a:t>T</a:t>
            </a:r>
            <a:r>
              <a:rPr lang="zh-CN" altLang="en-US" dirty="0"/>
              <a:t>的后根遍历序列相同的是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前序遍历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中序遍历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后序遍历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按层遍历</a:t>
            </a:r>
          </a:p>
        </p:txBody>
      </p:sp>
    </p:spTree>
    <p:extLst>
      <p:ext uri="{BB962C8B-B14F-4D97-AF65-F5344CB8AC3E}">
        <p14:creationId xmlns:p14="http://schemas.microsoft.com/office/powerpoint/2010/main" val="35980667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森林和二叉树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将森林</a:t>
            </a:r>
            <a:r>
              <a:rPr lang="en-US" altLang="zh-CN" dirty="0"/>
              <a:t>F</a:t>
            </a:r>
            <a:r>
              <a:rPr lang="zh-CN" altLang="en-US" dirty="0"/>
              <a:t>转化为对应的二叉树</a:t>
            </a:r>
            <a:r>
              <a:rPr lang="en-US" altLang="zh-CN" dirty="0"/>
              <a:t>T</a:t>
            </a:r>
            <a:r>
              <a:rPr lang="zh-CN" altLang="en-US" dirty="0"/>
              <a:t>，</a:t>
            </a:r>
            <a:r>
              <a:rPr lang="en-US" altLang="zh-CN" dirty="0"/>
              <a:t>F</a:t>
            </a:r>
            <a:r>
              <a:rPr lang="zh-CN" altLang="en-US" dirty="0"/>
              <a:t>中叶子结点的个数等于（）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T</a:t>
            </a:r>
            <a:r>
              <a:rPr lang="zh-CN" altLang="en-US" dirty="0"/>
              <a:t>中叶子结点的个数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T</a:t>
            </a:r>
            <a:r>
              <a:rPr lang="zh-CN" altLang="en-US" dirty="0"/>
              <a:t>中度为</a:t>
            </a:r>
            <a:r>
              <a:rPr lang="en-US" altLang="zh-CN" dirty="0"/>
              <a:t>1</a:t>
            </a:r>
            <a:r>
              <a:rPr lang="zh-CN" altLang="en-US" dirty="0"/>
              <a:t>的结点个数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T</a:t>
            </a:r>
            <a:r>
              <a:rPr lang="zh-CN" altLang="en-US" dirty="0"/>
              <a:t>中左孩子指针为空的结点个数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T</a:t>
            </a:r>
            <a:r>
              <a:rPr lang="zh-CN" altLang="en-US" dirty="0"/>
              <a:t>中右孩子指针为空的结点个数</a:t>
            </a:r>
          </a:p>
        </p:txBody>
      </p:sp>
    </p:spTree>
    <p:extLst>
      <p:ext uri="{BB962C8B-B14F-4D97-AF65-F5344CB8AC3E}">
        <p14:creationId xmlns:p14="http://schemas.microsoft.com/office/powerpoint/2010/main" val="9733219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森林和二叉树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将森林转化为二叉树，若在二叉树中，节点</a:t>
            </a:r>
            <a:r>
              <a:rPr lang="en-US" altLang="zh-CN" dirty="0"/>
              <a:t>u</a:t>
            </a:r>
            <a:r>
              <a:rPr lang="zh-CN" altLang="en-US" dirty="0"/>
              <a:t>是节点</a:t>
            </a:r>
            <a:r>
              <a:rPr lang="en-US" altLang="zh-CN" dirty="0"/>
              <a:t>v</a:t>
            </a:r>
            <a:r>
              <a:rPr lang="zh-CN" altLang="en-US" dirty="0"/>
              <a:t>的父节点的父节点，则在原来的森林中，</a:t>
            </a:r>
            <a:r>
              <a:rPr lang="en-US" altLang="zh-CN" dirty="0"/>
              <a:t>u</a:t>
            </a:r>
            <a:r>
              <a:rPr lang="zh-CN" altLang="en-US" dirty="0"/>
              <a:t>和</a:t>
            </a:r>
            <a:r>
              <a:rPr lang="en-US" altLang="zh-CN" dirty="0"/>
              <a:t>v</a:t>
            </a:r>
            <a:r>
              <a:rPr lang="zh-CN" altLang="en-US" dirty="0"/>
              <a:t>可能具有的关系是（）。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父子关系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兄弟关系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en-US" altLang="zh-CN" dirty="0"/>
              <a:t>u</a:t>
            </a:r>
            <a:r>
              <a:rPr lang="zh-CN" altLang="en-US" dirty="0"/>
              <a:t>的父节点与</a:t>
            </a:r>
            <a:r>
              <a:rPr lang="en-US" altLang="zh-CN" dirty="0"/>
              <a:t>v</a:t>
            </a:r>
            <a:r>
              <a:rPr lang="zh-CN" altLang="en-US" dirty="0"/>
              <a:t>的父节点是兄弟关系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只有</a:t>
            </a:r>
            <a:r>
              <a:rPr lang="en-US" altLang="zh-CN" dirty="0"/>
              <a:t>II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I</a:t>
            </a:r>
            <a:r>
              <a:rPr lang="zh-CN" altLang="en-US" dirty="0"/>
              <a:t>和</a:t>
            </a:r>
            <a:r>
              <a:rPr lang="en-US" altLang="zh-CN" dirty="0"/>
              <a:t>II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I</a:t>
            </a:r>
            <a:r>
              <a:rPr lang="zh-CN" altLang="en-US" dirty="0"/>
              <a:t>和</a:t>
            </a:r>
            <a:r>
              <a:rPr lang="en-US" altLang="zh-CN" dirty="0"/>
              <a:t>III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I</a:t>
            </a:r>
            <a:r>
              <a:rPr lang="zh-CN" altLang="en-US" dirty="0"/>
              <a:t>、</a:t>
            </a:r>
            <a:r>
              <a:rPr lang="en-US" altLang="zh-CN" dirty="0"/>
              <a:t>II</a:t>
            </a:r>
            <a:r>
              <a:rPr lang="zh-CN" altLang="en-US" dirty="0"/>
              <a:t>和</a:t>
            </a:r>
            <a:r>
              <a:rPr lang="en-US" altLang="zh-CN" dirty="0"/>
              <a:t>III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87939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森林和二叉树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已知森林</a:t>
            </a:r>
            <a:r>
              <a:rPr lang="en-US" altLang="zh-CN" dirty="0"/>
              <a:t>F</a:t>
            </a:r>
            <a:r>
              <a:rPr lang="zh-CN" altLang="en-US" dirty="0"/>
              <a:t>及与之对应的二叉树</a:t>
            </a:r>
            <a:r>
              <a:rPr lang="en-US" altLang="zh-CN" dirty="0"/>
              <a:t>T</a:t>
            </a:r>
            <a:r>
              <a:rPr lang="zh-CN" altLang="en-US" dirty="0"/>
              <a:t>，若</a:t>
            </a:r>
            <a:r>
              <a:rPr lang="en-US" altLang="zh-CN" dirty="0"/>
              <a:t>F</a:t>
            </a:r>
            <a:r>
              <a:rPr lang="zh-CN" altLang="en-US" dirty="0"/>
              <a:t>的先根遍历序列是</a:t>
            </a:r>
            <a:r>
              <a:rPr lang="en-US" altLang="zh-CN" dirty="0" err="1"/>
              <a:t>abcdef</a:t>
            </a:r>
            <a:r>
              <a:rPr lang="zh-CN" altLang="en-US" dirty="0"/>
              <a:t>，后根遍历序列是</a:t>
            </a:r>
            <a:r>
              <a:rPr lang="en-US" altLang="zh-CN" dirty="0" err="1"/>
              <a:t>badfec</a:t>
            </a:r>
            <a:r>
              <a:rPr lang="zh-CN" altLang="en-US" dirty="0"/>
              <a:t>，则</a:t>
            </a:r>
            <a:r>
              <a:rPr lang="en-US" altLang="zh-CN" dirty="0"/>
              <a:t>T</a:t>
            </a:r>
            <a:r>
              <a:rPr lang="zh-CN" altLang="en-US" dirty="0"/>
              <a:t>的后序遍历序列是（）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 err="1"/>
              <a:t>badfec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 err="1"/>
              <a:t>bdfeca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 err="1"/>
              <a:t>bfedca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 err="1"/>
              <a:t>fedcba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94637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哈夫曼树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</a:t>
            </a:r>
            <a:r>
              <a:rPr lang="zh-CN" altLang="en-US" dirty="0"/>
              <a:t>（</a:t>
            </a:r>
            <a:r>
              <a:rPr lang="en-US" altLang="zh-CN" dirty="0"/>
              <a:t>n&gt;=2</a:t>
            </a:r>
            <a:r>
              <a:rPr lang="zh-CN" altLang="en-US" dirty="0"/>
              <a:t>）个权值均不相同的字符构成哈夫曼树，关于该树的叙述中，错误的是（）。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该树一定是一棵完全二叉树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树中一定没有度为</a:t>
            </a:r>
            <a:r>
              <a:rPr lang="en-US" altLang="zh-CN" dirty="0"/>
              <a:t>1</a:t>
            </a:r>
            <a:r>
              <a:rPr lang="zh-CN" altLang="en-US" dirty="0"/>
              <a:t>的结点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树中两个权值最小的结点一定是兄弟结点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树中任一非叶结点的权值一定不小于下一层任一结点的权值</a:t>
            </a:r>
          </a:p>
        </p:txBody>
      </p:sp>
    </p:spTree>
    <p:extLst>
      <p:ext uri="{BB962C8B-B14F-4D97-AF65-F5344CB8AC3E}">
        <p14:creationId xmlns:p14="http://schemas.microsoft.com/office/powerpoint/2010/main" val="18333632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哈夫曼树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在有</a:t>
            </a:r>
            <a:r>
              <a:rPr lang="en-US" altLang="zh-CN" dirty="0"/>
              <a:t>n</a:t>
            </a:r>
            <a:r>
              <a:rPr lang="zh-CN" altLang="en-US" dirty="0"/>
              <a:t>个叶子结点的哈夫曼树中，非叶子结点的总数是（）。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n-1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n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2n-1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2n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6753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重点难点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查找</a:t>
            </a:r>
            <a:endParaRPr lang="en-US" altLang="zh-CN" dirty="0"/>
          </a:p>
          <a:p>
            <a:pPr lvl="1"/>
            <a:r>
              <a:rPr lang="en-US" altLang="zh-CN" dirty="0"/>
              <a:t>AVL</a:t>
            </a:r>
            <a:r>
              <a:rPr lang="zh-CN" altLang="en-US" dirty="0"/>
              <a:t>树</a:t>
            </a:r>
            <a:endParaRPr lang="en-US" altLang="zh-CN" dirty="0"/>
          </a:p>
          <a:p>
            <a:pPr lvl="1"/>
            <a:r>
              <a:rPr lang="en-US" altLang="zh-CN" dirty="0"/>
              <a:t>B</a:t>
            </a:r>
            <a:r>
              <a:rPr lang="zh-CN" altLang="en-US" dirty="0"/>
              <a:t>树</a:t>
            </a:r>
            <a:endParaRPr lang="en-US" altLang="zh-CN" dirty="0"/>
          </a:p>
          <a:p>
            <a:pPr lvl="1"/>
            <a:r>
              <a:rPr lang="en-US" altLang="zh-CN" dirty="0"/>
              <a:t>Hash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排序</a:t>
            </a:r>
            <a:endParaRPr lang="en-US" altLang="zh-CN" dirty="0"/>
          </a:p>
          <a:p>
            <a:pPr lvl="1"/>
            <a:r>
              <a:rPr lang="zh-CN" altLang="en-US" dirty="0"/>
              <a:t>快速排序</a:t>
            </a:r>
            <a:endParaRPr lang="en-US" altLang="zh-CN" dirty="0"/>
          </a:p>
          <a:p>
            <a:pPr lvl="1"/>
            <a:r>
              <a:rPr lang="zh-CN" altLang="en-US" dirty="0"/>
              <a:t>堆排序</a:t>
            </a:r>
            <a:endParaRPr lang="en-US" altLang="zh-CN" dirty="0"/>
          </a:p>
          <a:p>
            <a:pPr lvl="1"/>
            <a:r>
              <a:rPr lang="zh-CN" altLang="en-US" dirty="0"/>
              <a:t>排序的比较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28418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哈夫曼树（变型）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己知三叉树</a:t>
            </a:r>
            <a:r>
              <a:rPr lang="en-US" altLang="zh-CN" dirty="0"/>
              <a:t>T</a:t>
            </a:r>
            <a:r>
              <a:rPr lang="zh-CN" altLang="en-US" dirty="0"/>
              <a:t>中</a:t>
            </a:r>
            <a:r>
              <a:rPr lang="en-US" altLang="zh-CN" dirty="0"/>
              <a:t>6</a:t>
            </a:r>
            <a:r>
              <a:rPr lang="zh-CN" altLang="en-US" dirty="0"/>
              <a:t>个叶结点的权分别是 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5</a:t>
            </a:r>
            <a:r>
              <a:rPr lang="zh-CN" altLang="en-US" dirty="0"/>
              <a:t>，</a:t>
            </a:r>
            <a:r>
              <a:rPr lang="en-US" altLang="zh-CN" dirty="0"/>
              <a:t>6</a:t>
            </a:r>
            <a:r>
              <a:rPr lang="zh-CN" altLang="en-US" dirty="0"/>
              <a:t>，</a:t>
            </a:r>
            <a:r>
              <a:rPr lang="en-US" altLang="zh-CN" dirty="0"/>
              <a:t>7</a:t>
            </a:r>
            <a:r>
              <a:rPr lang="zh-CN" altLang="en-US" dirty="0"/>
              <a:t>，</a:t>
            </a:r>
            <a:r>
              <a:rPr lang="en-US" altLang="zh-CN" dirty="0"/>
              <a:t>T</a:t>
            </a:r>
            <a:r>
              <a:rPr lang="zh-CN" altLang="en-US" dirty="0"/>
              <a:t>的带权（外部）路径长度最小是（）。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27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46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54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56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48806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哈夫曼树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若某二叉树有</a:t>
            </a:r>
            <a:r>
              <a:rPr lang="en-US" altLang="zh-CN" dirty="0"/>
              <a:t>5</a:t>
            </a:r>
            <a:r>
              <a:rPr lang="zh-CN" altLang="en-US" dirty="0"/>
              <a:t>个叶结点，其权值分别为</a:t>
            </a:r>
            <a:r>
              <a:rPr lang="en-US" altLang="zh-CN" dirty="0"/>
              <a:t>10</a:t>
            </a:r>
            <a:r>
              <a:rPr lang="zh-CN" altLang="en-US" dirty="0"/>
              <a:t>，</a:t>
            </a:r>
            <a:r>
              <a:rPr lang="en-US" altLang="zh-CN" dirty="0"/>
              <a:t>12</a:t>
            </a:r>
            <a:r>
              <a:rPr lang="zh-CN" altLang="en-US" dirty="0"/>
              <a:t>，</a:t>
            </a:r>
            <a:r>
              <a:rPr lang="en-US" altLang="zh-CN" dirty="0"/>
              <a:t>16</a:t>
            </a:r>
            <a:r>
              <a:rPr lang="zh-CN" altLang="en-US" dirty="0"/>
              <a:t>，</a:t>
            </a:r>
            <a:r>
              <a:rPr lang="en-US" altLang="zh-CN" dirty="0"/>
              <a:t>21</a:t>
            </a:r>
            <a:r>
              <a:rPr lang="zh-CN" altLang="en-US" dirty="0"/>
              <a:t>，</a:t>
            </a:r>
            <a:r>
              <a:rPr lang="en-US" altLang="zh-CN" dirty="0"/>
              <a:t>30</a:t>
            </a:r>
            <a:r>
              <a:rPr lang="zh-CN" altLang="en-US" dirty="0"/>
              <a:t>，则其最小的带权路径长度为（）。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89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200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208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289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19836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哈夫曼树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对任意给定的含</a:t>
            </a:r>
            <a:r>
              <a:rPr lang="en-US" altLang="zh-CN" dirty="0"/>
              <a:t>n</a:t>
            </a:r>
            <a:r>
              <a:rPr lang="zh-CN" altLang="en-US" dirty="0"/>
              <a:t>（</a:t>
            </a:r>
            <a:r>
              <a:rPr lang="en-US" altLang="zh-CN" dirty="0"/>
              <a:t>n&gt;2</a:t>
            </a:r>
            <a:r>
              <a:rPr lang="zh-CN" altLang="en-US" dirty="0"/>
              <a:t>）个字符的有限集</a:t>
            </a:r>
            <a:r>
              <a:rPr lang="en-US" altLang="zh-CN" dirty="0"/>
              <a:t>S</a:t>
            </a:r>
            <a:r>
              <a:rPr lang="zh-CN" altLang="en-US" dirty="0"/>
              <a:t>，用二叉树表示</a:t>
            </a:r>
            <a:r>
              <a:rPr lang="en-US" altLang="zh-CN" dirty="0"/>
              <a:t>S</a:t>
            </a:r>
            <a:r>
              <a:rPr lang="zh-CN" altLang="en-US" dirty="0"/>
              <a:t>的哈夫曼编码集和定长编码集，分别得到二叉树</a:t>
            </a:r>
            <a:r>
              <a:rPr lang="en-US" altLang="zh-CN" dirty="0"/>
              <a:t>T1</a:t>
            </a:r>
            <a:r>
              <a:rPr lang="zh-CN" altLang="en-US" dirty="0"/>
              <a:t>和</a:t>
            </a:r>
            <a:r>
              <a:rPr lang="en-US" altLang="zh-CN" dirty="0"/>
              <a:t>T2</a:t>
            </a:r>
            <a:r>
              <a:rPr lang="zh-CN" altLang="en-US" dirty="0"/>
              <a:t>。下列描述中，正确的是（）。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T1</a:t>
            </a:r>
            <a:r>
              <a:rPr lang="zh-CN" altLang="en-US" dirty="0"/>
              <a:t>和</a:t>
            </a:r>
            <a:r>
              <a:rPr lang="en-US" altLang="zh-CN" dirty="0"/>
              <a:t>T2</a:t>
            </a:r>
            <a:r>
              <a:rPr lang="zh-CN" altLang="en-US" dirty="0"/>
              <a:t>的结点数相同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T1</a:t>
            </a:r>
            <a:r>
              <a:rPr lang="zh-CN" altLang="en-US" dirty="0"/>
              <a:t>的高度大于</a:t>
            </a:r>
            <a:r>
              <a:rPr lang="en-US" altLang="zh-CN" dirty="0"/>
              <a:t>T2</a:t>
            </a:r>
            <a:r>
              <a:rPr lang="zh-CN" altLang="en-US" dirty="0"/>
              <a:t>的高度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出现频次不同的字符在</a:t>
            </a:r>
            <a:r>
              <a:rPr lang="en-US" altLang="zh-CN" dirty="0"/>
              <a:t>T1</a:t>
            </a:r>
            <a:r>
              <a:rPr lang="zh-CN" altLang="en-US" dirty="0"/>
              <a:t>中处于不同的层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出现频次不同的字符在</a:t>
            </a:r>
            <a:r>
              <a:rPr lang="en-US" altLang="zh-CN" dirty="0"/>
              <a:t>T2</a:t>
            </a:r>
            <a:r>
              <a:rPr lang="zh-CN" altLang="en-US"/>
              <a:t>中处于相同的</a:t>
            </a:r>
            <a:r>
              <a:rPr lang="zh-CN" altLang="en-US" dirty="0"/>
              <a:t>层</a:t>
            </a:r>
          </a:p>
        </p:txBody>
      </p:sp>
    </p:spTree>
    <p:extLst>
      <p:ext uri="{BB962C8B-B14F-4D97-AF65-F5344CB8AC3E}">
        <p14:creationId xmlns:p14="http://schemas.microsoft.com/office/powerpoint/2010/main" val="21587277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哈夫曼树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在由</a:t>
            </a:r>
            <a:r>
              <a:rPr lang="en-US" altLang="zh-CN" dirty="0"/>
              <a:t>6</a:t>
            </a:r>
            <a:r>
              <a:rPr lang="zh-CN" altLang="en-US" dirty="0"/>
              <a:t>个字符组成的字符集</a:t>
            </a:r>
            <a:r>
              <a:rPr lang="en-US" altLang="zh-CN" dirty="0"/>
              <a:t>S</a:t>
            </a:r>
            <a:r>
              <a:rPr lang="zh-CN" altLang="en-US" dirty="0"/>
              <a:t>中，各字符出现的频次分别为</a:t>
            </a: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5</a:t>
            </a:r>
            <a:r>
              <a:rPr lang="zh-CN" altLang="en-US" dirty="0"/>
              <a:t>，</a:t>
            </a:r>
            <a:r>
              <a:rPr lang="en-US" altLang="zh-CN" dirty="0"/>
              <a:t>6</a:t>
            </a:r>
            <a:r>
              <a:rPr lang="zh-CN" altLang="en-US" dirty="0"/>
              <a:t>，</a:t>
            </a:r>
            <a:r>
              <a:rPr lang="en-US" altLang="zh-CN" dirty="0"/>
              <a:t>8</a:t>
            </a:r>
            <a:r>
              <a:rPr lang="zh-CN" altLang="en-US" dirty="0"/>
              <a:t>，</a:t>
            </a:r>
            <a:r>
              <a:rPr lang="en-US" altLang="zh-CN" dirty="0"/>
              <a:t>10</a:t>
            </a:r>
            <a:r>
              <a:rPr lang="zh-CN" altLang="en-US" dirty="0"/>
              <a:t>，为</a:t>
            </a:r>
            <a:r>
              <a:rPr lang="en-US" altLang="zh-CN" dirty="0"/>
              <a:t>S</a:t>
            </a:r>
            <a:r>
              <a:rPr lang="zh-CN" altLang="en-US" dirty="0"/>
              <a:t>构造的哈夫曼编码的加权平均长度为（）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2.4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2.5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2.67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2.75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8015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哈夫曼树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</a:t>
            </a:r>
            <a:r>
              <a:rPr lang="en-US" altLang="zh-CN" dirty="0"/>
              <a:t>n</a:t>
            </a:r>
            <a:r>
              <a:rPr lang="zh-CN" altLang="en-US" dirty="0"/>
              <a:t>个互不相同的符号进行哈夫曼编码。若生产的哈夫曼树共有</a:t>
            </a:r>
            <a:r>
              <a:rPr lang="en-US" altLang="zh-CN" dirty="0"/>
              <a:t>115</a:t>
            </a:r>
            <a:r>
              <a:rPr lang="zh-CN" altLang="en-US" dirty="0"/>
              <a:t>个结点，则</a:t>
            </a:r>
            <a:r>
              <a:rPr lang="en-US" altLang="zh-CN" dirty="0"/>
              <a:t>n</a:t>
            </a:r>
            <a:r>
              <a:rPr lang="zh-CN" altLang="en-US" dirty="0"/>
              <a:t>的值是（）。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56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57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58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60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14788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哈夫曼树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r>
              <a:rPr lang="zh-CN" altLang="en-US" dirty="0"/>
              <a:t>个字符有如下</a:t>
            </a:r>
            <a:r>
              <a:rPr lang="en-US" altLang="zh-CN" dirty="0"/>
              <a:t>4</a:t>
            </a:r>
            <a:r>
              <a:rPr lang="zh-CN" altLang="en-US" dirty="0"/>
              <a:t>种编码方案，不是前缀编码的是（）。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01, 0000, 0001, 001, 1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011, 000, 001, 010, 1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000, 001, 010, 011, 100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0, 100, 110, 1110, 1100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30559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哈夫曼树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下列选项给出的是从根分别到达两个叶子结点路径上的权值序列，属于同一棵哈夫曼树的是（）。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24</a:t>
            </a:r>
            <a:r>
              <a:rPr lang="zh-CN" altLang="en-US" dirty="0"/>
              <a:t>、</a:t>
            </a:r>
            <a:r>
              <a:rPr lang="en-US" altLang="zh-CN" dirty="0"/>
              <a:t>10</a:t>
            </a:r>
            <a:r>
              <a:rPr lang="zh-CN" altLang="en-US" dirty="0"/>
              <a:t>、</a:t>
            </a:r>
            <a:r>
              <a:rPr lang="en-US" altLang="zh-CN" dirty="0"/>
              <a:t>5</a:t>
            </a:r>
            <a:r>
              <a:rPr lang="zh-CN" altLang="en-US" dirty="0"/>
              <a:t>和</a:t>
            </a:r>
            <a:r>
              <a:rPr lang="en-US" altLang="zh-CN" dirty="0"/>
              <a:t>24</a:t>
            </a:r>
            <a:r>
              <a:rPr lang="zh-CN" altLang="en-US" dirty="0"/>
              <a:t>、</a:t>
            </a:r>
            <a:r>
              <a:rPr lang="en-US" altLang="zh-CN" dirty="0"/>
              <a:t>10</a:t>
            </a:r>
            <a:r>
              <a:rPr lang="zh-CN" altLang="en-US" dirty="0"/>
              <a:t>、</a:t>
            </a:r>
            <a:r>
              <a:rPr lang="en-US" altLang="zh-CN" dirty="0"/>
              <a:t>7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24</a:t>
            </a:r>
            <a:r>
              <a:rPr lang="zh-CN" altLang="en-US" dirty="0"/>
              <a:t>、</a:t>
            </a:r>
            <a:r>
              <a:rPr lang="en-US" altLang="zh-CN" dirty="0"/>
              <a:t>10</a:t>
            </a:r>
            <a:r>
              <a:rPr lang="zh-CN" altLang="en-US" dirty="0"/>
              <a:t>、</a:t>
            </a:r>
            <a:r>
              <a:rPr lang="en-US" altLang="zh-CN" dirty="0"/>
              <a:t>5</a:t>
            </a:r>
            <a:r>
              <a:rPr lang="zh-CN" altLang="en-US" dirty="0"/>
              <a:t>和</a:t>
            </a:r>
            <a:r>
              <a:rPr lang="en-US" altLang="zh-CN" dirty="0"/>
              <a:t>24</a:t>
            </a:r>
            <a:r>
              <a:rPr lang="zh-CN" altLang="en-US" dirty="0"/>
              <a:t>、</a:t>
            </a:r>
            <a:r>
              <a:rPr lang="en-US" altLang="zh-CN" dirty="0"/>
              <a:t>12</a:t>
            </a:r>
            <a:r>
              <a:rPr lang="zh-CN" altLang="en-US" dirty="0"/>
              <a:t>、</a:t>
            </a:r>
            <a:r>
              <a:rPr lang="en-US" altLang="zh-CN" dirty="0"/>
              <a:t>7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24</a:t>
            </a:r>
            <a:r>
              <a:rPr lang="zh-CN" altLang="en-US" dirty="0"/>
              <a:t>、</a:t>
            </a:r>
            <a:r>
              <a:rPr lang="en-US" altLang="zh-CN" dirty="0"/>
              <a:t>10</a:t>
            </a:r>
            <a:r>
              <a:rPr lang="zh-CN" altLang="en-US" dirty="0"/>
              <a:t>、</a:t>
            </a:r>
            <a:r>
              <a:rPr lang="en-US" altLang="zh-CN" dirty="0"/>
              <a:t>10</a:t>
            </a:r>
            <a:r>
              <a:rPr lang="zh-CN" altLang="en-US" dirty="0"/>
              <a:t>和</a:t>
            </a:r>
            <a:r>
              <a:rPr lang="en-US" altLang="zh-CN" dirty="0"/>
              <a:t>24</a:t>
            </a:r>
            <a:r>
              <a:rPr lang="zh-CN" altLang="en-US" dirty="0"/>
              <a:t>、</a:t>
            </a:r>
            <a:r>
              <a:rPr lang="en-US" altLang="zh-CN" dirty="0"/>
              <a:t>14</a:t>
            </a:r>
            <a:r>
              <a:rPr lang="zh-CN" altLang="en-US" dirty="0"/>
              <a:t>、</a:t>
            </a:r>
            <a:r>
              <a:rPr lang="en-US" altLang="zh-CN" dirty="0"/>
              <a:t>11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24</a:t>
            </a:r>
            <a:r>
              <a:rPr lang="zh-CN" altLang="en-US" dirty="0"/>
              <a:t>、</a:t>
            </a:r>
            <a:r>
              <a:rPr lang="en-US" altLang="zh-CN" dirty="0"/>
              <a:t>10</a:t>
            </a:r>
            <a:r>
              <a:rPr lang="zh-CN" altLang="en-US" dirty="0"/>
              <a:t>、</a:t>
            </a:r>
            <a:r>
              <a:rPr lang="en-US" altLang="zh-CN" dirty="0"/>
              <a:t>5</a:t>
            </a:r>
            <a:r>
              <a:rPr lang="zh-CN" altLang="en-US" dirty="0"/>
              <a:t>和</a:t>
            </a:r>
            <a:r>
              <a:rPr lang="en-US" altLang="zh-CN" dirty="0"/>
              <a:t>24</a:t>
            </a:r>
            <a:r>
              <a:rPr lang="zh-CN" altLang="en-US" dirty="0"/>
              <a:t>、</a:t>
            </a:r>
            <a:r>
              <a:rPr lang="en-US" altLang="zh-CN" dirty="0"/>
              <a:t>14</a:t>
            </a:r>
            <a:r>
              <a:rPr lang="zh-CN" altLang="en-US" dirty="0"/>
              <a:t>、</a:t>
            </a:r>
            <a:r>
              <a:rPr lang="en-US" altLang="zh-CN" dirty="0"/>
              <a:t>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27126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哈夫曼树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已知字符集｛</a:t>
            </a:r>
            <a:r>
              <a:rPr lang="en-US" altLang="zh-CN" dirty="0"/>
              <a:t>a, b, c, d, e, f, g, h</a:t>
            </a:r>
            <a:r>
              <a:rPr lang="zh-CN" altLang="en-US" dirty="0"/>
              <a:t>｝，若各字符的哈夫曼编码依次是</a:t>
            </a:r>
            <a:r>
              <a:rPr lang="en-US" altLang="zh-CN" dirty="0"/>
              <a:t>0100</a:t>
            </a:r>
            <a:r>
              <a:rPr lang="zh-CN" altLang="en-US" dirty="0"/>
              <a:t>，</a:t>
            </a:r>
            <a:r>
              <a:rPr lang="en-US" altLang="zh-CN" dirty="0"/>
              <a:t>10</a:t>
            </a:r>
            <a:r>
              <a:rPr lang="zh-CN" altLang="en-US" dirty="0"/>
              <a:t>，</a:t>
            </a:r>
            <a:r>
              <a:rPr lang="en-US" altLang="zh-CN" dirty="0"/>
              <a:t>0000</a:t>
            </a:r>
            <a:r>
              <a:rPr lang="zh-CN" altLang="en-US" dirty="0"/>
              <a:t>，</a:t>
            </a:r>
            <a:r>
              <a:rPr lang="en-US" altLang="zh-CN" dirty="0"/>
              <a:t>0101</a:t>
            </a:r>
            <a:r>
              <a:rPr lang="zh-CN" altLang="en-US" dirty="0"/>
              <a:t>，</a:t>
            </a:r>
            <a:r>
              <a:rPr lang="en-US" altLang="zh-CN" dirty="0"/>
              <a:t>001</a:t>
            </a:r>
            <a:r>
              <a:rPr lang="zh-CN" altLang="en-US" dirty="0"/>
              <a:t>，</a:t>
            </a:r>
            <a:r>
              <a:rPr lang="en-US" altLang="zh-CN" dirty="0"/>
              <a:t>011</a:t>
            </a:r>
            <a:r>
              <a:rPr lang="zh-CN" altLang="en-US" dirty="0"/>
              <a:t>，</a:t>
            </a:r>
            <a:r>
              <a:rPr lang="en-US" altLang="zh-CN" dirty="0"/>
              <a:t>11</a:t>
            </a:r>
            <a:r>
              <a:rPr lang="zh-CN" altLang="en-US" dirty="0"/>
              <a:t>，</a:t>
            </a:r>
            <a:r>
              <a:rPr lang="en-US" altLang="zh-CN" dirty="0"/>
              <a:t>0001</a:t>
            </a:r>
            <a:r>
              <a:rPr lang="zh-CN" altLang="en-US" dirty="0"/>
              <a:t>，则编码序列</a:t>
            </a:r>
            <a:r>
              <a:rPr lang="en-US" altLang="zh-CN" dirty="0"/>
              <a:t>0100011001001011110101</a:t>
            </a:r>
            <a:r>
              <a:rPr lang="zh-CN" altLang="en-US" dirty="0"/>
              <a:t>的译码结果是（）。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a c g a b f h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a d b a g b </a:t>
            </a:r>
            <a:r>
              <a:rPr lang="en-US" altLang="zh-CN" dirty="0" err="1"/>
              <a:t>b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a f b e a g d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a f e </a:t>
            </a:r>
            <a:r>
              <a:rPr lang="en-US" altLang="zh-CN" dirty="0" err="1"/>
              <a:t>e</a:t>
            </a:r>
            <a:r>
              <a:rPr lang="en-US" altLang="zh-CN" dirty="0"/>
              <a:t> f g d</a:t>
            </a:r>
          </a:p>
          <a:p>
            <a:pPr marL="914400" lvl="1" indent="-457200">
              <a:buFont typeface="+mj-lt"/>
              <a:buAutoNum type="alphaU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55635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哈夫曼树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已知字符集｛</a:t>
            </a:r>
            <a:r>
              <a:rPr lang="en-US" altLang="zh-CN" dirty="0"/>
              <a:t>a, b, c, d, e, f</a:t>
            </a:r>
            <a:r>
              <a:rPr lang="zh-CN" altLang="en-US" dirty="0"/>
              <a:t>｝，若各字符出现的次数分别为</a:t>
            </a:r>
            <a:r>
              <a:rPr lang="en-US" altLang="zh-CN" dirty="0"/>
              <a:t>6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8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10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，则对应字符集中各字符的哈夫曼编码可能是（）。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00, 1011, 01, 1010, 11, 100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00, 100, 110, 0000, 0010, 01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10, 1011, 11, 0011, 00, 010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0011, 10, 11, 0010, 01 ,000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99202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并查集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并查集的结构是一种（）。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二叉链表存储的二叉树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双亲表示法存储的树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顺序存储的二叉树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孩子表示法存储的树</a:t>
            </a:r>
          </a:p>
        </p:txBody>
      </p:sp>
    </p:spTree>
    <p:extLst>
      <p:ext uri="{BB962C8B-B14F-4D97-AF65-F5344CB8AC3E}">
        <p14:creationId xmlns:p14="http://schemas.microsoft.com/office/powerpoint/2010/main" val="3270178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真题复习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9334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并查集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假设初始长度为</a:t>
            </a:r>
            <a:r>
              <a:rPr lang="en-US" altLang="zh-CN" dirty="0"/>
              <a:t>10</a:t>
            </a:r>
            <a:r>
              <a:rPr lang="zh-CN" altLang="en-US" dirty="0"/>
              <a:t>（</a:t>
            </a:r>
            <a:r>
              <a:rPr lang="en-US" altLang="zh-CN" dirty="0"/>
              <a:t>0-9</a:t>
            </a:r>
            <a:r>
              <a:rPr lang="zh-CN" altLang="en-US" dirty="0"/>
              <a:t>）的并查集，按</a:t>
            </a:r>
            <a:r>
              <a:rPr lang="en-US" altLang="zh-CN" dirty="0"/>
              <a:t>1-2</a:t>
            </a:r>
            <a:r>
              <a:rPr lang="zh-CN" altLang="en-US" dirty="0"/>
              <a:t>，</a:t>
            </a:r>
            <a:r>
              <a:rPr lang="en-US" altLang="zh-CN" dirty="0"/>
              <a:t>3-4</a:t>
            </a:r>
            <a:r>
              <a:rPr lang="zh-CN" altLang="en-US" dirty="0"/>
              <a:t>，</a:t>
            </a:r>
            <a:r>
              <a:rPr lang="en-US" altLang="zh-CN" dirty="0"/>
              <a:t>5-6</a:t>
            </a:r>
            <a:r>
              <a:rPr lang="zh-CN" altLang="en-US" dirty="0"/>
              <a:t>，</a:t>
            </a:r>
            <a:r>
              <a:rPr lang="en-US" altLang="zh-CN" dirty="0"/>
              <a:t>7-8</a:t>
            </a:r>
            <a:r>
              <a:rPr lang="zh-CN" altLang="en-US" dirty="0"/>
              <a:t>，</a:t>
            </a:r>
            <a:r>
              <a:rPr lang="en-US" altLang="zh-CN" dirty="0"/>
              <a:t>8-9</a:t>
            </a:r>
            <a:r>
              <a:rPr lang="zh-CN" altLang="en-US" dirty="0"/>
              <a:t>，</a:t>
            </a:r>
            <a:r>
              <a:rPr lang="en-US" altLang="zh-CN" dirty="0"/>
              <a:t>1-8</a:t>
            </a:r>
            <a:r>
              <a:rPr lang="zh-CN" altLang="en-US" dirty="0"/>
              <a:t>，</a:t>
            </a:r>
            <a:r>
              <a:rPr lang="en-US" altLang="zh-CN" dirty="0"/>
              <a:t>0-5</a:t>
            </a:r>
            <a:r>
              <a:rPr lang="zh-CN" altLang="en-US" dirty="0"/>
              <a:t>，</a:t>
            </a:r>
            <a:r>
              <a:rPr lang="en-US" altLang="zh-CN" dirty="0"/>
              <a:t>1-9</a:t>
            </a:r>
            <a:r>
              <a:rPr lang="zh-CN" altLang="en-US" dirty="0"/>
              <a:t>的顺序进行查找和合并，最终并查集共有（）个集合。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2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3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87976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并查集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下列并查集的说法中，正确的是（）。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并查集不能检测图中是否存在环路的问题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通过路径优化后的并查集在最坏情况下的高度仍是</a:t>
            </a:r>
            <a:r>
              <a:rPr lang="en-US" altLang="zh-CN" dirty="0"/>
              <a:t>O(n)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Find</a:t>
            </a:r>
            <a:r>
              <a:rPr lang="zh-CN" altLang="en-US" dirty="0"/>
              <a:t>操作返回集合中元素个数的相反数，它用来作为某个集合的标志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并查集基于树的双亲表示法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017895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并查集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下列关于并查集的叙述中，（）是错误的。</a:t>
            </a:r>
            <a:endParaRPr lang="en-US" altLang="zh-CN" dirty="0"/>
          </a:p>
          <a:p>
            <a:pPr lvl="1"/>
            <a:r>
              <a:rPr lang="zh-CN" altLang="en-US" dirty="0"/>
              <a:t>并查集是用双亲表示法存储的树</a:t>
            </a:r>
            <a:endParaRPr lang="en-US" altLang="zh-CN" dirty="0"/>
          </a:p>
          <a:p>
            <a:pPr lvl="1"/>
            <a:r>
              <a:rPr lang="zh-CN" altLang="en-US" dirty="0"/>
              <a:t>并查集可以用于实现</a:t>
            </a:r>
            <a:r>
              <a:rPr lang="en-US" altLang="zh-CN" dirty="0" err="1"/>
              <a:t>Kruskal</a:t>
            </a:r>
            <a:r>
              <a:rPr lang="zh-CN" altLang="en-US" dirty="0"/>
              <a:t>算法</a:t>
            </a:r>
            <a:endParaRPr lang="en-US" altLang="zh-CN" dirty="0"/>
          </a:p>
          <a:p>
            <a:pPr lvl="1"/>
            <a:r>
              <a:rPr lang="zh-CN" altLang="en-US" dirty="0"/>
              <a:t>并查集可以用于判断无向图的连通性</a:t>
            </a:r>
            <a:endParaRPr lang="en-US" altLang="zh-CN" dirty="0"/>
          </a:p>
          <a:p>
            <a:pPr lvl="1"/>
            <a:r>
              <a:rPr lang="zh-CN" altLang="en-US" dirty="0"/>
              <a:t>在长度为</a:t>
            </a:r>
            <a:r>
              <a:rPr lang="en-US" altLang="zh-CN" dirty="0"/>
              <a:t>n</a:t>
            </a:r>
            <a:r>
              <a:rPr lang="zh-CN" altLang="en-US" dirty="0"/>
              <a:t>的并查集中进行查找操作的时间复杂度为</a:t>
            </a:r>
            <a:r>
              <a:rPr lang="en-US" altLang="zh-CN" dirty="0"/>
              <a:t>O(</a:t>
            </a:r>
            <a:r>
              <a:rPr lang="en-US" altLang="zh-CN" dirty="0" err="1"/>
              <a:t>logn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36625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无向图</a:t>
            </a:r>
            <a:r>
              <a:rPr lang="en-US" altLang="zh-CN" dirty="0"/>
              <a:t>G</a:t>
            </a:r>
            <a:r>
              <a:rPr lang="zh-CN" altLang="en-US" dirty="0"/>
              <a:t>有</a:t>
            </a:r>
            <a:r>
              <a:rPr lang="en-US" altLang="zh-CN" dirty="0"/>
              <a:t>16</a:t>
            </a:r>
            <a:r>
              <a:rPr lang="zh-CN" altLang="en-US" dirty="0"/>
              <a:t>条边，其中度为</a:t>
            </a:r>
            <a:r>
              <a:rPr lang="en-US" altLang="zh-CN" dirty="0"/>
              <a:t>4</a:t>
            </a:r>
            <a:r>
              <a:rPr lang="zh-CN" altLang="en-US" dirty="0"/>
              <a:t>的顶点个数为</a:t>
            </a:r>
            <a:r>
              <a:rPr lang="en-US" altLang="zh-CN" dirty="0"/>
              <a:t>3</a:t>
            </a:r>
            <a:r>
              <a:rPr lang="zh-CN" altLang="en-US" dirty="0"/>
              <a:t>，度为</a:t>
            </a:r>
            <a:r>
              <a:rPr lang="en-US" altLang="zh-CN" dirty="0"/>
              <a:t>3</a:t>
            </a:r>
            <a:r>
              <a:rPr lang="zh-CN" altLang="en-US" dirty="0"/>
              <a:t>的顶点个数是</a:t>
            </a:r>
            <a:r>
              <a:rPr lang="en-US" altLang="zh-CN" dirty="0"/>
              <a:t>4</a:t>
            </a:r>
            <a:r>
              <a:rPr lang="zh-CN" altLang="en-US" dirty="0"/>
              <a:t>，其他顶点的度均小于</a:t>
            </a:r>
            <a:r>
              <a:rPr lang="en-US" altLang="zh-CN" dirty="0"/>
              <a:t>3</a:t>
            </a:r>
            <a:r>
              <a:rPr lang="zh-CN" altLang="en-US" dirty="0"/>
              <a:t>。图</a:t>
            </a:r>
            <a:r>
              <a:rPr lang="en-US" altLang="zh-CN" dirty="0"/>
              <a:t>G</a:t>
            </a:r>
            <a:r>
              <a:rPr lang="zh-CN" altLang="en-US" dirty="0"/>
              <a:t>所含顶点个数至少是（）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10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11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13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97142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若</a:t>
            </a:r>
            <a:r>
              <a:rPr lang="en-US" altLang="zh-CN" dirty="0"/>
              <a:t>G</a:t>
            </a:r>
            <a:r>
              <a:rPr lang="zh-CN" altLang="en-US" dirty="0"/>
              <a:t>是一个有</a:t>
            </a:r>
            <a:r>
              <a:rPr lang="en-US" altLang="zh-CN" dirty="0"/>
              <a:t>36</a:t>
            </a:r>
            <a:r>
              <a:rPr lang="zh-CN" altLang="en-US" dirty="0"/>
              <a:t>条边的非连通简单无向图，则图</a:t>
            </a:r>
            <a:r>
              <a:rPr lang="en-US" altLang="zh-CN" dirty="0"/>
              <a:t>G</a:t>
            </a:r>
            <a:r>
              <a:rPr lang="zh-CN" altLang="en-US" dirty="0"/>
              <a:t>的顶点数至少是（）。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11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10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9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04466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若无向图</a:t>
            </a:r>
            <a:r>
              <a:rPr lang="en-US" altLang="zh-CN" dirty="0"/>
              <a:t>G=</a:t>
            </a:r>
            <a:r>
              <a:rPr lang="zh-CN" altLang="en-US" dirty="0"/>
              <a:t>（</a:t>
            </a:r>
            <a:r>
              <a:rPr lang="en-US" altLang="zh-CN" dirty="0"/>
              <a:t>V, E</a:t>
            </a:r>
            <a:r>
              <a:rPr lang="zh-CN" altLang="en-US" dirty="0"/>
              <a:t>）中含有</a:t>
            </a:r>
            <a:r>
              <a:rPr lang="en-US" altLang="zh-CN" dirty="0"/>
              <a:t>7</a:t>
            </a:r>
            <a:r>
              <a:rPr lang="zh-CN" altLang="en-US" dirty="0"/>
              <a:t>个顶点，要保证图</a:t>
            </a:r>
            <a:r>
              <a:rPr lang="en-US" altLang="zh-CN" dirty="0"/>
              <a:t>G</a:t>
            </a:r>
            <a:r>
              <a:rPr lang="zh-CN" altLang="en-US" dirty="0"/>
              <a:t>在任何情况下都是连通的，则需要的边数最少是（）。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6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15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16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79539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下列关于无向连通图的叙述中，正确的是（） 。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所有顶点的度之和为偶数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边数大于顶点个数减</a:t>
            </a:r>
            <a:r>
              <a:rPr lang="en-US" altLang="zh-CN" dirty="0"/>
              <a:t>1</a:t>
            </a:r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至少有一个顶点的度为</a:t>
            </a:r>
            <a:r>
              <a:rPr lang="en-US" altLang="zh-CN" dirty="0"/>
              <a:t>1</a:t>
            </a:r>
          </a:p>
          <a:p>
            <a:pPr marL="914400" lvl="1" indent="-457200">
              <a:buFont typeface="+mj-lt"/>
              <a:buAutoNum type="romanUcPeriod"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A. </a:t>
            </a:r>
            <a:r>
              <a:rPr lang="zh-CN" altLang="en-US" dirty="0"/>
              <a:t>仅</a:t>
            </a:r>
            <a:r>
              <a:rPr lang="en-US" altLang="zh-CN" dirty="0"/>
              <a:t>I     B. </a:t>
            </a:r>
            <a:r>
              <a:rPr lang="zh-CN" altLang="en-US" dirty="0"/>
              <a:t>仅</a:t>
            </a:r>
            <a:r>
              <a:rPr lang="en-US" altLang="zh-CN" dirty="0"/>
              <a:t>II    C. </a:t>
            </a:r>
            <a:r>
              <a:rPr lang="zh-CN" altLang="en-US" dirty="0"/>
              <a:t>仅</a:t>
            </a:r>
            <a:r>
              <a:rPr lang="en-US" altLang="zh-CN" dirty="0"/>
              <a:t>I</a:t>
            </a:r>
            <a:r>
              <a:rPr lang="zh-CN" altLang="en-US" dirty="0"/>
              <a:t>和</a:t>
            </a:r>
            <a:r>
              <a:rPr lang="en-US" altLang="zh-CN" dirty="0"/>
              <a:t>II    D. </a:t>
            </a:r>
            <a:r>
              <a:rPr lang="zh-CN" altLang="en-US" dirty="0"/>
              <a:t>仅</a:t>
            </a:r>
            <a:r>
              <a:rPr lang="en-US" altLang="zh-CN" dirty="0"/>
              <a:t>I</a:t>
            </a:r>
            <a:r>
              <a:rPr lang="zh-CN" altLang="en-US" dirty="0"/>
              <a:t>和</a:t>
            </a:r>
            <a:r>
              <a:rPr lang="en-US" altLang="zh-CN" dirty="0"/>
              <a:t>III</a:t>
            </a:r>
          </a:p>
        </p:txBody>
      </p:sp>
    </p:spTree>
    <p:extLst>
      <p:ext uri="{BB962C8B-B14F-4D97-AF65-F5344CB8AC3E}">
        <p14:creationId xmlns:p14="http://schemas.microsoft.com/office/powerpoint/2010/main" val="1496894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设图的邻接矩阵</a:t>
            </a:r>
            <a:r>
              <a:rPr lang="en-US" altLang="zh-CN" dirty="0"/>
              <a:t>A</a:t>
            </a:r>
            <a:r>
              <a:rPr lang="zh-CN" altLang="en-US" dirty="0"/>
              <a:t>如右图所示，各顶点的度依次是（）。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50100" y="2919412"/>
            <a:ext cx="358140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291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有向图</a:t>
            </a:r>
            <a:r>
              <a:rPr lang="en-US" altLang="zh-CN" dirty="0"/>
              <a:t>G</a:t>
            </a:r>
            <a:r>
              <a:rPr lang="zh-CN" altLang="en-US" dirty="0"/>
              <a:t>有</a:t>
            </a:r>
            <a:r>
              <a:rPr lang="en-US" altLang="zh-CN" dirty="0"/>
              <a:t>1,000</a:t>
            </a:r>
            <a:r>
              <a:rPr lang="zh-CN" altLang="en-US" dirty="0"/>
              <a:t>个顶点和</a:t>
            </a:r>
            <a:r>
              <a:rPr lang="en-US" altLang="zh-CN" dirty="0"/>
              <a:t>2,000</a:t>
            </a:r>
            <a:r>
              <a:rPr lang="zh-CN" altLang="en-US" dirty="0"/>
              <a:t>条边，使用邻接表进行存储，假设每个顶点需要</a:t>
            </a:r>
            <a:r>
              <a:rPr lang="en-US" altLang="zh-CN" dirty="0"/>
              <a:t>2</a:t>
            </a:r>
            <a:r>
              <a:rPr lang="zh-CN" altLang="en-US" dirty="0"/>
              <a:t>个字节保存，每条边需要</a:t>
            </a:r>
            <a:r>
              <a:rPr lang="en-US" altLang="zh-CN" dirty="0"/>
              <a:t>3</a:t>
            </a:r>
            <a:r>
              <a:rPr lang="zh-CN" altLang="en-US" dirty="0"/>
              <a:t>个字节保存，则最接近其需要的存储空间是（）。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1,006,000</a:t>
            </a:r>
            <a:r>
              <a:rPr lang="zh-CN" altLang="en-US" dirty="0"/>
              <a:t>个字节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14,000</a:t>
            </a:r>
            <a:r>
              <a:rPr lang="zh-CN" altLang="en-US" dirty="0"/>
              <a:t>个字节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12,000</a:t>
            </a:r>
            <a:r>
              <a:rPr lang="zh-CN" altLang="en-US" dirty="0"/>
              <a:t>个字节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8,000</a:t>
            </a:r>
            <a:r>
              <a:rPr lang="zh-CN" altLang="en-US" dirty="0"/>
              <a:t>个字节</a:t>
            </a:r>
          </a:p>
        </p:txBody>
      </p:sp>
    </p:spTree>
    <p:extLst>
      <p:ext uri="{BB962C8B-B14F-4D97-AF65-F5344CB8AC3E}">
        <p14:creationId xmlns:p14="http://schemas.microsoft.com/office/powerpoint/2010/main" val="14688538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图的遍历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若对如下无向图进行遍历，则下列选项中，不是广度优先遍历序列的是（）。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h, c, a, b, d, e, g, f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e, a, f, g, b, h, c, d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d, b, c, a, h, e, f, g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a, b, c, d, h, e, f, g</a:t>
            </a:r>
            <a:endParaRPr lang="zh-CN" altLang="en-US" dirty="0"/>
          </a:p>
        </p:txBody>
      </p:sp>
      <p:pic>
        <p:nvPicPr>
          <p:cNvPr id="2" name="内容占位符 1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00800" y="2289617"/>
            <a:ext cx="5080000" cy="334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22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时间复杂度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55440" y="1916832"/>
            <a:ext cx="10363200" cy="4114800"/>
          </a:xfrm>
        </p:spPr>
        <p:txBody>
          <a:bodyPr/>
          <a:lstStyle/>
          <a:p>
            <a:r>
              <a:rPr lang="zh-CN" altLang="en-US" dirty="0"/>
              <a:t>下列程序的时间复杂度是（）</a:t>
            </a:r>
          </a:p>
          <a:p>
            <a:pPr marL="0" indent="0">
              <a:buNone/>
            </a:pPr>
            <a:r>
              <a:rPr lang="en-US" altLang="zh-CN" dirty="0"/>
              <a:t>    count = 0;</a:t>
            </a:r>
          </a:p>
          <a:p>
            <a:pPr marL="0" indent="0">
              <a:buNone/>
            </a:pPr>
            <a:r>
              <a:rPr lang="en-US" altLang="zh-CN" dirty="0"/>
              <a:t>    for(k=1;k&lt;=</a:t>
            </a:r>
            <a:r>
              <a:rPr lang="en-US" altLang="zh-CN" dirty="0" err="1"/>
              <a:t>n;k</a:t>
            </a:r>
            <a:r>
              <a:rPr lang="en-US" altLang="zh-CN" dirty="0"/>
              <a:t>*=2)</a:t>
            </a:r>
          </a:p>
          <a:p>
            <a:pPr marL="0" indent="0">
              <a:buNone/>
            </a:pPr>
            <a:r>
              <a:rPr lang="en-US" altLang="zh-CN" dirty="0"/>
              <a:t>        for(j=1;j&lt;=</a:t>
            </a:r>
            <a:r>
              <a:rPr lang="en-US" altLang="zh-CN" dirty="0" err="1"/>
              <a:t>n;j</a:t>
            </a:r>
            <a:r>
              <a:rPr lang="en-US" altLang="zh-CN" dirty="0"/>
              <a:t>++)</a:t>
            </a:r>
          </a:p>
          <a:p>
            <a:pPr marL="0" indent="0">
              <a:buNone/>
            </a:pPr>
            <a:r>
              <a:rPr lang="en-US" altLang="zh-CN" dirty="0"/>
              <a:t>	       count++;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O(log n)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O(n)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O(n log n)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O(n</a:t>
            </a:r>
            <a:r>
              <a:rPr lang="en-US" altLang="zh-CN" baseline="30000" dirty="0"/>
              <a:t>2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31255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图的遍历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下列选项中，不是下图深度优先遍历序列的是（）。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V1, V5, V4, V3, V2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V1, V3, V2, V5, V4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V1, V2, V5, V4, V3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V1, V2, V3, V4, V5</a:t>
            </a:r>
            <a:endParaRPr lang="zh-CN" altLang="en-US" dirty="0"/>
          </a:p>
        </p:txBody>
      </p:sp>
      <p:pic>
        <p:nvPicPr>
          <p:cNvPr id="2" name="内容占位符 1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73900" y="2566987"/>
            <a:ext cx="373380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5005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图的遍历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55440" y="1905000"/>
            <a:ext cx="10363200" cy="4114800"/>
          </a:xfrm>
        </p:spPr>
        <p:txBody>
          <a:bodyPr/>
          <a:lstStyle/>
          <a:p>
            <a:r>
              <a:rPr lang="zh-CN" altLang="en-US" dirty="0"/>
              <a:t>设有向图</a:t>
            </a:r>
            <a:r>
              <a:rPr lang="en-US" altLang="zh-CN" dirty="0"/>
              <a:t>G=(V, E)</a:t>
            </a:r>
            <a:r>
              <a:rPr lang="zh-CN" altLang="en-US" dirty="0"/>
              <a:t>，顶点集</a:t>
            </a:r>
            <a:r>
              <a:rPr lang="en-US" altLang="zh-CN" dirty="0"/>
              <a:t>V={v0, v1, v2, v3}</a:t>
            </a:r>
            <a:r>
              <a:rPr lang="zh-CN" altLang="en-US" dirty="0"/>
              <a:t>，边集</a:t>
            </a:r>
            <a:r>
              <a:rPr lang="en-US" altLang="zh-CN" dirty="0"/>
              <a:t>E={&lt;v0,v1&gt;, &lt;v0,v2&gt;,&lt;v0,v3&gt;,&lt;v1,v3&gt;}</a:t>
            </a:r>
            <a:r>
              <a:rPr lang="zh-CN" altLang="en-US" dirty="0"/>
              <a:t>。若从顶点</a:t>
            </a:r>
            <a:r>
              <a:rPr lang="en-US" altLang="zh-CN" dirty="0"/>
              <a:t>v0</a:t>
            </a:r>
            <a:r>
              <a:rPr lang="zh-CN" altLang="en-US" dirty="0"/>
              <a:t>开始对图进行深度优先遍历，则可能得到的不同遍历序列个数是（）</a:t>
            </a:r>
            <a:r>
              <a:rPr lang="en-US" altLang="zh-CN" dirty="0"/>
              <a:t> </a:t>
            </a:r>
            <a:r>
              <a:rPr lang="zh-CN" altLang="en-US" dirty="0"/>
              <a:t>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2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3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4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92079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最小生成树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下列关于最小生成树的叙述中，正确的是（）。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最小生成树的代价唯一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所有权值最小的边一定会出现在所有的最小生成树中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使用</a:t>
            </a:r>
            <a:r>
              <a:rPr lang="en-US" altLang="zh-CN" dirty="0"/>
              <a:t>Prim</a:t>
            </a:r>
            <a:r>
              <a:rPr lang="zh-CN" altLang="en-US" dirty="0"/>
              <a:t>算法从不同顶点开始的最小生成树一定相同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使用</a:t>
            </a:r>
            <a:r>
              <a:rPr lang="en-US" altLang="zh-CN"/>
              <a:t>Prim</a:t>
            </a:r>
            <a:r>
              <a:rPr lang="zh-CN" altLang="en-US"/>
              <a:t>和</a:t>
            </a:r>
            <a:r>
              <a:rPr lang="en-US" altLang="zh-CN" dirty="0" err="1"/>
              <a:t>Kruskal</a:t>
            </a:r>
            <a:r>
              <a:rPr lang="zh-CN" altLang="en-US" dirty="0"/>
              <a:t>算法得到的最小生成树总不相同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A. </a:t>
            </a:r>
            <a:r>
              <a:rPr lang="zh-CN" altLang="en-US" dirty="0"/>
              <a:t>仅</a:t>
            </a:r>
            <a:r>
              <a:rPr lang="en-US" altLang="zh-CN" dirty="0"/>
              <a:t>I   B. </a:t>
            </a:r>
            <a:r>
              <a:rPr lang="zh-CN" altLang="en-US" dirty="0"/>
              <a:t>仅</a:t>
            </a:r>
            <a:r>
              <a:rPr lang="en-US" altLang="zh-CN" dirty="0"/>
              <a:t>II   C. </a:t>
            </a:r>
            <a:r>
              <a:rPr lang="zh-CN" altLang="en-US" dirty="0"/>
              <a:t>仅</a:t>
            </a:r>
            <a:r>
              <a:rPr lang="en-US" altLang="zh-CN" dirty="0"/>
              <a:t>I, III   D. </a:t>
            </a:r>
            <a:r>
              <a:rPr lang="zh-CN" altLang="en-US" dirty="0"/>
              <a:t>仅</a:t>
            </a:r>
            <a:r>
              <a:rPr lang="en-US" altLang="zh-CN" dirty="0"/>
              <a:t>II, IV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26233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最小生成树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求右图的最小生成树时，可能是</a:t>
            </a:r>
            <a:r>
              <a:rPr lang="en-US" altLang="zh-CN" dirty="0" err="1"/>
              <a:t>Kruskal</a:t>
            </a:r>
            <a:r>
              <a:rPr lang="zh-CN" altLang="en-US" dirty="0"/>
              <a:t>算法第</a:t>
            </a:r>
            <a:r>
              <a:rPr lang="en-US" altLang="zh-CN" dirty="0"/>
              <a:t>2</a:t>
            </a:r>
            <a:r>
              <a:rPr lang="zh-CN" altLang="en-US" dirty="0"/>
              <a:t>次选中但不是</a:t>
            </a:r>
            <a:r>
              <a:rPr lang="en-US" altLang="zh-CN" dirty="0"/>
              <a:t>Prim</a:t>
            </a:r>
            <a:r>
              <a:rPr lang="zh-CN" altLang="en-US" dirty="0"/>
              <a:t>算法（从</a:t>
            </a:r>
            <a:r>
              <a:rPr lang="en-US" altLang="zh-CN" dirty="0"/>
              <a:t>V4</a:t>
            </a:r>
            <a:r>
              <a:rPr lang="zh-CN" altLang="en-US" dirty="0"/>
              <a:t>开始）第</a:t>
            </a:r>
            <a:r>
              <a:rPr lang="en-US" altLang="zh-CN" dirty="0"/>
              <a:t>2</a:t>
            </a:r>
            <a:r>
              <a:rPr lang="zh-CN" altLang="en-US" dirty="0"/>
              <a:t>次选中的边是（）。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(V1, V3)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(V1, V4)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(V2, V3)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(V3, V4)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60096" y="2276872"/>
            <a:ext cx="400050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8534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最小生成树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已知无向图</a:t>
            </a:r>
            <a:r>
              <a:rPr lang="en-US" altLang="zh-CN" dirty="0"/>
              <a:t>G</a:t>
            </a:r>
            <a:r>
              <a:rPr lang="zh-CN" altLang="en-US" dirty="0"/>
              <a:t>如右所示，使用</a:t>
            </a:r>
            <a:r>
              <a:rPr lang="en-US" altLang="zh-CN" dirty="0" err="1"/>
              <a:t>Kruskal</a:t>
            </a:r>
            <a:r>
              <a:rPr lang="zh-CN" altLang="en-US" dirty="0"/>
              <a:t>算法求图</a:t>
            </a:r>
            <a:r>
              <a:rPr lang="en-US" altLang="zh-CN" dirty="0"/>
              <a:t>G</a:t>
            </a:r>
            <a:r>
              <a:rPr lang="zh-CN" altLang="en-US" dirty="0"/>
              <a:t>的最小生成树，加到最小生成树中的边依次是（）。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bf, </a:t>
            </a:r>
            <a:r>
              <a:rPr lang="en-US" altLang="zh-CN" dirty="0" err="1"/>
              <a:t>bd</a:t>
            </a:r>
            <a:r>
              <a:rPr lang="en-US" altLang="zh-CN" dirty="0"/>
              <a:t>, ae, </a:t>
            </a:r>
            <a:r>
              <a:rPr lang="en-US" altLang="zh-CN" dirty="0" err="1"/>
              <a:t>ce</a:t>
            </a:r>
            <a:r>
              <a:rPr lang="en-US" altLang="zh-CN" dirty="0"/>
              <a:t>, be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bf, </a:t>
            </a:r>
            <a:r>
              <a:rPr lang="en-US" altLang="zh-CN" dirty="0" err="1"/>
              <a:t>bd</a:t>
            </a:r>
            <a:r>
              <a:rPr lang="en-US" altLang="zh-CN" dirty="0"/>
              <a:t>, be, ae, </a:t>
            </a:r>
            <a:r>
              <a:rPr lang="en-US" altLang="zh-CN" dirty="0" err="1"/>
              <a:t>ce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ae, be, </a:t>
            </a:r>
            <a:r>
              <a:rPr lang="en-US" altLang="zh-CN" dirty="0" err="1"/>
              <a:t>ce</a:t>
            </a:r>
            <a:r>
              <a:rPr lang="en-US" altLang="zh-CN" dirty="0"/>
              <a:t>, </a:t>
            </a:r>
            <a:r>
              <a:rPr lang="en-US" altLang="zh-CN" dirty="0" err="1"/>
              <a:t>bd</a:t>
            </a:r>
            <a:r>
              <a:rPr lang="en-US" altLang="zh-CN" dirty="0"/>
              <a:t>, bf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ae, </a:t>
            </a:r>
            <a:r>
              <a:rPr lang="en-US" altLang="zh-CN" dirty="0" err="1"/>
              <a:t>ce</a:t>
            </a:r>
            <a:r>
              <a:rPr lang="en-US" altLang="zh-CN" dirty="0"/>
              <a:t>, be, bf, </a:t>
            </a:r>
            <a:r>
              <a:rPr lang="en-US" altLang="zh-CN" dirty="0" err="1"/>
              <a:t>bd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50025" y="2743200"/>
            <a:ext cx="478155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878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最短路径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下列关于广度优先算法的说法中，正确的是（） 。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当各边的权值相等时，广度优先算法可以解决单源最短路径问题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当各边的权值不相等时，广度优先算法可以解决单源最短路径问题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广度优先遍历算法类似于树中的后序遍历算法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实现图的广度优先算法时，使用的数据结构是队列</a:t>
            </a:r>
            <a:endParaRPr lang="en-US" altLang="zh-CN" dirty="0"/>
          </a:p>
          <a:p>
            <a:pPr marL="914400" lvl="1" indent="-457200">
              <a:buFont typeface="+mj-lt"/>
              <a:buAutoNum type="romanUcPeriod"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A. I, IV     B. II, III, IV    C. II, IV    D. I, III, IV</a:t>
            </a:r>
          </a:p>
        </p:txBody>
      </p:sp>
    </p:spTree>
    <p:extLst>
      <p:ext uri="{BB962C8B-B14F-4D97-AF65-F5344CB8AC3E}">
        <p14:creationId xmlns:p14="http://schemas.microsoft.com/office/powerpoint/2010/main" val="9184955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最短路径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dirty="0"/>
              <a:t>对下图所示的有向带权图，若采用</a:t>
            </a:r>
            <a:r>
              <a:rPr lang="en-US" altLang="zh-CN" sz="2400" dirty="0" err="1"/>
              <a:t>Dijkstra</a:t>
            </a:r>
            <a:r>
              <a:rPr lang="zh-CN" altLang="en-US" sz="2400" dirty="0"/>
              <a:t>算法从源点</a:t>
            </a:r>
            <a:r>
              <a:rPr lang="en-US" altLang="zh-CN" sz="2400" dirty="0"/>
              <a:t>a</a:t>
            </a:r>
            <a:r>
              <a:rPr lang="zh-CN" altLang="en-US" sz="2400" dirty="0"/>
              <a:t>到其他各顶点的最短路径，则得到的第一条最短路径的目标顶点是</a:t>
            </a:r>
            <a:r>
              <a:rPr lang="en-US" altLang="zh-CN" sz="2400" dirty="0"/>
              <a:t>b</a:t>
            </a:r>
            <a:r>
              <a:rPr lang="zh-CN" altLang="en-US" sz="2400" dirty="0"/>
              <a:t>，第二条最短路径的目标顶点是</a:t>
            </a:r>
            <a:r>
              <a:rPr lang="en-US" altLang="zh-CN" sz="2400" dirty="0"/>
              <a:t>c</a:t>
            </a:r>
            <a:r>
              <a:rPr lang="zh-CN" altLang="en-US" sz="2400" dirty="0"/>
              <a:t>，后序得到的其余各最短路径的目标顶点依次是（）。</a:t>
            </a:r>
            <a:endParaRPr lang="en-US" altLang="zh-CN" sz="2400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sz="2000" dirty="0"/>
              <a:t>d, e, f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sz="2000" dirty="0"/>
              <a:t>e, d, f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sz="2000" dirty="0"/>
              <a:t>f, d, e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sz="2000" dirty="0"/>
              <a:t>f, e, d</a:t>
            </a:r>
            <a:endParaRPr lang="zh-CN" altLang="en-US" sz="2000" dirty="0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00800" y="2981489"/>
            <a:ext cx="5080000" cy="196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5033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最短路径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Dijkstra</a:t>
            </a:r>
            <a:r>
              <a:rPr lang="zh-CN" altLang="en-US" dirty="0"/>
              <a:t>算法求下图中从顶点</a:t>
            </a:r>
            <a:r>
              <a:rPr lang="en-US" altLang="zh-CN" dirty="0"/>
              <a:t>1</a:t>
            </a:r>
            <a:r>
              <a:rPr lang="zh-CN" altLang="en-US" dirty="0"/>
              <a:t>到其他各顶点的最短路径，依次得到的各最短路径的目标顶点是（）。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5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6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5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6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5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6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5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6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00800" y="3034394"/>
            <a:ext cx="5080000" cy="185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2966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最短路径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Dijkstra</a:t>
            </a:r>
            <a:r>
              <a:rPr lang="zh-CN" altLang="en-US" dirty="0"/>
              <a:t>算法求下图中从顶点</a:t>
            </a:r>
            <a:r>
              <a:rPr lang="en-US" altLang="zh-CN" dirty="0"/>
              <a:t>1</a:t>
            </a:r>
            <a:r>
              <a:rPr lang="zh-CN" altLang="en-US" dirty="0"/>
              <a:t>到其余各顶点的最短路径，将当前找到的</a:t>
            </a:r>
            <a:r>
              <a:rPr lang="en-US" altLang="zh-CN" dirty="0"/>
              <a:t>1</a:t>
            </a:r>
            <a:r>
              <a:rPr lang="zh-CN" altLang="en-US" dirty="0"/>
              <a:t>到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5</a:t>
            </a:r>
            <a:r>
              <a:rPr lang="zh-CN" altLang="en-US" dirty="0"/>
              <a:t>的最短路径长度保存在数组</a:t>
            </a:r>
            <a:r>
              <a:rPr lang="en-US" altLang="zh-CN" dirty="0" err="1"/>
              <a:t>dist</a:t>
            </a:r>
            <a:r>
              <a:rPr lang="zh-CN" altLang="en-US" dirty="0"/>
              <a:t>中，求出第二条最短路径后，</a:t>
            </a:r>
            <a:r>
              <a:rPr lang="en-US" altLang="zh-CN" dirty="0" err="1"/>
              <a:t>dist</a:t>
            </a:r>
            <a:r>
              <a:rPr lang="zh-CN" altLang="en-US" dirty="0"/>
              <a:t>中的内容更新为（）。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26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14</a:t>
            </a:r>
            <a:r>
              <a:rPr lang="zh-CN" altLang="en-US" dirty="0"/>
              <a:t>，</a:t>
            </a:r>
            <a:r>
              <a:rPr lang="en-US" altLang="zh-CN" dirty="0"/>
              <a:t>6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25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14</a:t>
            </a:r>
            <a:r>
              <a:rPr lang="zh-CN" altLang="en-US" dirty="0"/>
              <a:t>，</a:t>
            </a:r>
            <a:r>
              <a:rPr lang="en-US" altLang="zh-CN" dirty="0"/>
              <a:t>6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21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14</a:t>
            </a:r>
            <a:r>
              <a:rPr lang="zh-CN" altLang="en-US" dirty="0"/>
              <a:t>，</a:t>
            </a:r>
            <a:r>
              <a:rPr lang="en-US" altLang="zh-CN" dirty="0"/>
              <a:t>6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15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14</a:t>
            </a:r>
            <a:r>
              <a:rPr lang="zh-CN" altLang="en-US" dirty="0"/>
              <a:t>，</a:t>
            </a:r>
            <a:r>
              <a:rPr lang="en-US" altLang="zh-CN" dirty="0"/>
              <a:t>6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184" y="3378550"/>
            <a:ext cx="3153577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537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最短路径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对于一个有</a:t>
            </a:r>
            <a:r>
              <a:rPr lang="en-US" altLang="zh-CN" dirty="0"/>
              <a:t>10</a:t>
            </a:r>
            <a:r>
              <a:rPr lang="zh-CN" altLang="en-US" dirty="0"/>
              <a:t>个顶点的无向图，可用一个</a:t>
            </a:r>
            <a:r>
              <a:rPr lang="en-US" altLang="zh-CN" dirty="0"/>
              <a:t>10</a:t>
            </a:r>
            <a:r>
              <a:rPr lang="zh-CN" altLang="en-US" dirty="0"/>
              <a:t>*</a:t>
            </a:r>
            <a:r>
              <a:rPr lang="en-US" altLang="zh-CN" dirty="0"/>
              <a:t>10</a:t>
            </a:r>
            <a:r>
              <a:rPr lang="zh-CN" altLang="en-US" dirty="0"/>
              <a:t>阶的对称矩阵</a:t>
            </a:r>
            <a:r>
              <a:rPr lang="en-US" altLang="zh-CN" dirty="0"/>
              <a:t>A</a:t>
            </a:r>
            <a:r>
              <a:rPr lang="zh-CN" altLang="en-US" dirty="0"/>
              <a:t>来存储图中任意两个顶点之间的最短距离，矩阵元素</a:t>
            </a:r>
            <a:r>
              <a:rPr lang="en-US" altLang="zh-CN" dirty="0"/>
              <a:t>a</a:t>
            </a:r>
            <a:r>
              <a:rPr lang="en-US" altLang="zh-CN" baseline="-25000" dirty="0"/>
              <a:t>ij</a:t>
            </a:r>
            <a:r>
              <a:rPr lang="zh-CN" altLang="en-US" dirty="0"/>
              <a:t>（</a:t>
            </a:r>
            <a:r>
              <a:rPr lang="en-US" altLang="zh-CN" dirty="0"/>
              <a:t>1≤i,j ≤10)</a:t>
            </a:r>
            <a:r>
              <a:rPr lang="zh-CN" altLang="en-US" dirty="0"/>
              <a:t>存储的是</a:t>
            </a:r>
            <a:r>
              <a:rPr lang="en-US" altLang="zh-CN" dirty="0" err="1"/>
              <a:t>i</a:t>
            </a:r>
            <a:r>
              <a:rPr lang="zh-CN" altLang="en-US" dirty="0"/>
              <a:t>号和</a:t>
            </a:r>
            <a:r>
              <a:rPr lang="en-US" altLang="zh-CN" dirty="0"/>
              <a:t>j</a:t>
            </a:r>
            <a:r>
              <a:rPr lang="zh-CN" altLang="en-US" dirty="0"/>
              <a:t>号顶点之间的最短距离，现用一个一维数组</a:t>
            </a:r>
            <a:r>
              <a:rPr lang="en-US" altLang="zh-CN" dirty="0"/>
              <a:t>B</a:t>
            </a:r>
            <a:r>
              <a:rPr lang="zh-CN" altLang="en-US" dirty="0"/>
              <a:t>来对矩阵</a:t>
            </a:r>
            <a:r>
              <a:rPr lang="en-US" altLang="zh-CN" dirty="0"/>
              <a:t>A</a:t>
            </a:r>
            <a:r>
              <a:rPr lang="zh-CN" altLang="en-US" dirty="0"/>
              <a:t>进行压缩存储，</a:t>
            </a:r>
            <a:r>
              <a:rPr lang="en-US" altLang="zh-CN" dirty="0"/>
              <a:t>B[0]</a:t>
            </a:r>
            <a:r>
              <a:rPr lang="zh-CN" altLang="en-US" dirty="0"/>
              <a:t>存储的是</a:t>
            </a:r>
            <a:r>
              <a:rPr lang="en-US" altLang="zh-CN" dirty="0"/>
              <a:t>A[1][1]</a:t>
            </a:r>
            <a:r>
              <a:rPr lang="zh-CN" altLang="en-US" dirty="0"/>
              <a:t>，则</a:t>
            </a:r>
            <a:r>
              <a:rPr lang="en-US" altLang="zh-CN" dirty="0"/>
              <a:t>B[35]</a:t>
            </a:r>
            <a:r>
              <a:rPr lang="zh-CN" altLang="en-US" dirty="0"/>
              <a:t>存储的是（）顶点之间的最短距离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4</a:t>
            </a:r>
            <a:r>
              <a:rPr lang="zh-CN" altLang="en-US" dirty="0"/>
              <a:t>和</a:t>
            </a:r>
            <a:r>
              <a:rPr lang="en-US" altLang="zh-CN" dirty="0"/>
              <a:t>6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4</a:t>
            </a:r>
            <a:r>
              <a:rPr lang="zh-CN" altLang="en-US" dirty="0"/>
              <a:t>和</a:t>
            </a:r>
            <a:r>
              <a:rPr lang="en-US" altLang="zh-CN" dirty="0"/>
              <a:t>7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6</a:t>
            </a:r>
            <a:r>
              <a:rPr lang="zh-CN" altLang="en-US" dirty="0"/>
              <a:t>和</a:t>
            </a:r>
            <a:r>
              <a:rPr lang="en-US" altLang="zh-CN" dirty="0"/>
              <a:t>5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6</a:t>
            </a:r>
            <a:r>
              <a:rPr lang="zh-CN" altLang="en-US" dirty="0"/>
              <a:t>和</a:t>
            </a:r>
            <a:r>
              <a:rPr lang="en-US" altLang="zh-CN" dirty="0"/>
              <a:t>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6741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时间复杂度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下列程序的时间复杂度是（）</a:t>
            </a:r>
          </a:p>
          <a:p>
            <a:pPr marL="0" indent="0">
              <a:buNone/>
            </a:pPr>
            <a:r>
              <a:rPr lang="en-US" altLang="zh-CN" dirty="0"/>
              <a:t>    void fun(</a:t>
            </a:r>
            <a:r>
              <a:rPr lang="en-US" altLang="zh-CN" dirty="0" err="1"/>
              <a:t>int</a:t>
            </a:r>
            <a:r>
              <a:rPr lang="en-US" altLang="zh-CN" dirty="0"/>
              <a:t> n){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i</a:t>
            </a:r>
            <a:r>
              <a:rPr lang="en-US" altLang="zh-CN" dirty="0"/>
              <a:t>=0;</a:t>
            </a:r>
          </a:p>
          <a:p>
            <a:pPr marL="0" indent="0">
              <a:buNone/>
            </a:pPr>
            <a:r>
              <a:rPr lang="en-US" altLang="zh-CN" dirty="0"/>
              <a:t>	while(</a:t>
            </a:r>
            <a:r>
              <a:rPr lang="en-US" altLang="zh-CN" dirty="0" err="1"/>
              <a:t>i</a:t>
            </a:r>
            <a:r>
              <a:rPr lang="en-US" altLang="zh-CN" dirty="0"/>
              <a:t>*</a:t>
            </a:r>
            <a:r>
              <a:rPr lang="en-US" altLang="zh-CN" dirty="0" err="1"/>
              <a:t>i</a:t>
            </a:r>
            <a:r>
              <a:rPr lang="en-US" altLang="zh-CN" dirty="0"/>
              <a:t>*</a:t>
            </a:r>
            <a:r>
              <a:rPr lang="en-US" altLang="zh-CN" dirty="0" err="1"/>
              <a:t>i</a:t>
            </a:r>
            <a:r>
              <a:rPr lang="en-US" altLang="zh-CN" dirty="0"/>
              <a:t>&lt;=n)</a:t>
            </a:r>
          </a:p>
          <a:p>
            <a:pPr marL="0" indent="0">
              <a:buNone/>
            </a:pPr>
            <a:r>
              <a:rPr lang="en-US" altLang="zh-CN" dirty="0"/>
              <a:t>	   </a:t>
            </a:r>
            <a:r>
              <a:rPr lang="en-US" altLang="zh-CN" dirty="0" err="1"/>
              <a:t>i</a:t>
            </a:r>
            <a:r>
              <a:rPr lang="en-US" altLang="zh-CN" dirty="0"/>
              <a:t>++;	}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O(n)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O(log n)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O(n^1/3)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O(n^1/2)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44652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最短路径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Prim</a:t>
            </a:r>
            <a:r>
              <a:rPr lang="zh-CN" altLang="en-US" dirty="0"/>
              <a:t>算法中，边上权重可以为负数吗？如果可以，请说明理由，如果不可以，请举例说明。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Floyd</a:t>
            </a:r>
            <a:r>
              <a:rPr lang="zh-CN" altLang="en-US" dirty="0"/>
              <a:t>算法中，边上权重可以为负数吗？如果可以，请说明理由，如果不可以，请举例说明。</a:t>
            </a:r>
          </a:p>
        </p:txBody>
      </p:sp>
    </p:spTree>
    <p:extLst>
      <p:ext uri="{BB962C8B-B14F-4D97-AF65-F5344CB8AC3E}">
        <p14:creationId xmlns:p14="http://schemas.microsoft.com/office/powerpoint/2010/main" val="38921803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有向无环图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用有向无环图描述表达式</a:t>
            </a:r>
            <a:r>
              <a:rPr lang="en-US" altLang="zh-CN" dirty="0"/>
              <a:t>(</a:t>
            </a:r>
            <a:r>
              <a:rPr lang="en-US" altLang="zh-CN" dirty="0" err="1"/>
              <a:t>x+y</a:t>
            </a:r>
            <a:r>
              <a:rPr lang="en-US" altLang="zh-CN" dirty="0"/>
              <a:t>)((</a:t>
            </a:r>
            <a:r>
              <a:rPr lang="en-US" altLang="zh-CN" dirty="0" err="1"/>
              <a:t>x+y</a:t>
            </a:r>
            <a:r>
              <a:rPr lang="en-US" altLang="zh-CN" dirty="0"/>
              <a:t>)/x)</a:t>
            </a:r>
            <a:r>
              <a:rPr lang="zh-CN" altLang="en-US" dirty="0"/>
              <a:t>，需要的顶点个数至少是（）。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5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6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8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9</a:t>
            </a:r>
          </a:p>
          <a:p>
            <a:pPr marL="914400" lvl="1" indent="-457200">
              <a:buFont typeface="+mj-lt"/>
              <a:buAutoNum type="alphaU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48114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有向无环图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修改递归方式实现的图的</a:t>
            </a:r>
            <a:r>
              <a:rPr lang="en-US" altLang="zh-CN" dirty="0"/>
              <a:t>DFD</a:t>
            </a:r>
            <a:r>
              <a:rPr lang="zh-CN" altLang="en-US" dirty="0"/>
              <a:t>算法，将输出（访问）顶点信息的语句移到退出递归前（即执行输出语句后立刻退出递归）。采用修改后的算法遍历有向无环图</a:t>
            </a:r>
            <a:r>
              <a:rPr lang="en-US" altLang="zh-CN" dirty="0"/>
              <a:t>G</a:t>
            </a:r>
            <a:r>
              <a:rPr lang="zh-CN" altLang="en-US" dirty="0"/>
              <a:t>，若输出结果中包含的全部顶点，则输出的顶点序列是</a:t>
            </a:r>
            <a:r>
              <a:rPr lang="en-US" altLang="zh-CN" dirty="0"/>
              <a:t>G</a:t>
            </a:r>
            <a:r>
              <a:rPr lang="zh-CN" altLang="en-US" dirty="0"/>
              <a:t>的（）。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拓扑有序序列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逆拓扑有序序列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广度优先搜索序列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深度优先搜索序列</a:t>
            </a:r>
          </a:p>
        </p:txBody>
      </p:sp>
    </p:spTree>
    <p:extLst>
      <p:ext uri="{BB962C8B-B14F-4D97-AF65-F5344CB8AC3E}">
        <p14:creationId xmlns:p14="http://schemas.microsoft.com/office/powerpoint/2010/main" val="29793794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拓扑排序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下列关于图的叙述中，正确的是（） 。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回路是简单路径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存储稀疏图，</a:t>
            </a:r>
            <a:r>
              <a:rPr lang="zh-CN" altLang="en-US"/>
              <a:t>用邻接矩阵比邻接</a:t>
            </a:r>
            <a:r>
              <a:rPr lang="zh-CN" altLang="en-US" dirty="0"/>
              <a:t>表更省空间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若有向图中存在拓扑序列，则该图不存在回路</a:t>
            </a:r>
            <a:endParaRPr lang="en-US" altLang="zh-CN" dirty="0"/>
          </a:p>
          <a:p>
            <a:pPr marL="914400" lvl="1" indent="-457200">
              <a:buFont typeface="+mj-lt"/>
              <a:buAutoNum type="romanUcPeriod"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A. </a:t>
            </a:r>
            <a:r>
              <a:rPr lang="zh-CN" altLang="en-US" dirty="0"/>
              <a:t>仅</a:t>
            </a:r>
            <a:r>
              <a:rPr lang="en-US" altLang="zh-CN" dirty="0"/>
              <a:t>II     B. </a:t>
            </a:r>
            <a:r>
              <a:rPr lang="zh-CN" altLang="en-US" dirty="0"/>
              <a:t>仅</a:t>
            </a:r>
            <a:r>
              <a:rPr lang="en-US" altLang="zh-CN" dirty="0"/>
              <a:t>I</a:t>
            </a:r>
            <a:r>
              <a:rPr lang="zh-CN" altLang="en-US" dirty="0"/>
              <a:t>、</a:t>
            </a:r>
            <a:r>
              <a:rPr lang="en-US" altLang="zh-CN" dirty="0"/>
              <a:t>II    C. </a:t>
            </a:r>
            <a:r>
              <a:rPr lang="zh-CN" altLang="en-US" dirty="0"/>
              <a:t>仅</a:t>
            </a:r>
            <a:r>
              <a:rPr lang="en-US" altLang="zh-CN" dirty="0"/>
              <a:t>III    D. </a:t>
            </a:r>
            <a:r>
              <a:rPr lang="zh-CN" altLang="en-US" dirty="0"/>
              <a:t>仅</a:t>
            </a:r>
            <a:r>
              <a:rPr lang="en-US" altLang="zh-CN" dirty="0"/>
              <a:t>I</a:t>
            </a:r>
            <a:r>
              <a:rPr lang="zh-CN" altLang="en-US" dirty="0"/>
              <a:t>、</a:t>
            </a:r>
            <a:r>
              <a:rPr lang="en-US" altLang="zh-CN" dirty="0"/>
              <a:t>III</a:t>
            </a:r>
          </a:p>
        </p:txBody>
      </p:sp>
    </p:spTree>
    <p:extLst>
      <p:ext uri="{BB962C8B-B14F-4D97-AF65-F5344CB8AC3E}">
        <p14:creationId xmlns:p14="http://schemas.microsoft.com/office/powerpoint/2010/main" val="32161145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拓扑排序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若对</a:t>
            </a:r>
            <a:r>
              <a:rPr lang="en-US" altLang="zh-CN" dirty="0"/>
              <a:t>n</a:t>
            </a:r>
            <a:r>
              <a:rPr lang="zh-CN" altLang="en-US" dirty="0"/>
              <a:t>个顶点、</a:t>
            </a:r>
            <a:r>
              <a:rPr lang="en-US" altLang="zh-CN" dirty="0"/>
              <a:t>e</a:t>
            </a:r>
            <a:r>
              <a:rPr lang="zh-CN" altLang="en-US" dirty="0"/>
              <a:t>条弧的有向图采用邻接表存储，则拓扑排序算法的时间复杂度是（）。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O(n)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O(</a:t>
            </a:r>
            <a:r>
              <a:rPr lang="en-US" altLang="zh-CN" dirty="0" err="1"/>
              <a:t>n+e</a:t>
            </a:r>
            <a:r>
              <a:rPr lang="en-US" altLang="zh-CN" dirty="0"/>
              <a:t>)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O(n</a:t>
            </a:r>
            <a:r>
              <a:rPr lang="en-US" altLang="zh-CN" baseline="30000" dirty="0"/>
              <a:t>2</a:t>
            </a:r>
            <a:r>
              <a:rPr lang="en-US" altLang="zh-CN" dirty="0"/>
              <a:t>)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O(ne)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40052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拓扑排序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以下关于拓扑排序的说法中，错误的是（）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若某有向图存在环路，则该有向图一定不存在拓扑排序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在拓扑排序算法中为暂存入度为零的顶点，可以使用栈，也可以使用队列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若有向图的拓扑排序序列唯一，则图中每个顶点的入度和出度最多为</a:t>
            </a:r>
            <a:r>
              <a:rPr lang="en-US" altLang="zh-CN" dirty="0"/>
              <a:t>1</a:t>
            </a:r>
          </a:p>
          <a:p>
            <a:pPr marL="971550" lvl="1" indent="-514350">
              <a:buFont typeface="+mj-lt"/>
              <a:buAutoNum type="romanUcPeriod"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A. I, III    B. II, III    C. II    D. III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13686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拓扑排序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若用邻接矩阵存储有向图，矩阵主对角线以下的元素全为</a:t>
            </a:r>
            <a:r>
              <a:rPr lang="en-US" altLang="zh-CN" dirty="0"/>
              <a:t>0</a:t>
            </a:r>
            <a:r>
              <a:rPr lang="zh-CN" altLang="en-US" dirty="0"/>
              <a:t>，则关于该图拓扑排序的结论是（）。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存在，且唯一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存在，且不唯一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存在，可能不唯一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无法确定是否存在</a:t>
            </a:r>
          </a:p>
        </p:txBody>
      </p:sp>
    </p:spTree>
    <p:extLst>
      <p:ext uri="{BB962C8B-B14F-4D97-AF65-F5344CB8AC3E}">
        <p14:creationId xmlns:p14="http://schemas.microsoft.com/office/powerpoint/2010/main" val="39950397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拓扑排序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对下图进行拓扑排序，可得到不同拓扑排序的个数是（）。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4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3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2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2" name="内容占位符 1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72064" y="2886075"/>
            <a:ext cx="456247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579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拓扑排序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对下图所示的有向图进行拓扑排序，得到的拓扑序列可能是（）。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5</a:t>
            </a:r>
            <a:r>
              <a:rPr lang="zh-CN" altLang="en-US" dirty="0"/>
              <a:t>，</a:t>
            </a:r>
            <a:r>
              <a:rPr lang="en-US" altLang="zh-CN" dirty="0"/>
              <a:t>6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6</a:t>
            </a:r>
            <a:r>
              <a:rPr lang="zh-CN" altLang="en-US" dirty="0"/>
              <a:t>，</a:t>
            </a:r>
            <a:r>
              <a:rPr lang="en-US" altLang="zh-CN" dirty="0"/>
              <a:t>5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5</a:t>
            </a:r>
            <a:r>
              <a:rPr lang="zh-CN" altLang="en-US" dirty="0"/>
              <a:t>，</a:t>
            </a:r>
            <a:r>
              <a:rPr lang="en-US" altLang="zh-CN" dirty="0"/>
              <a:t>6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6</a:t>
            </a:r>
            <a:r>
              <a:rPr lang="zh-CN" altLang="en-US" dirty="0"/>
              <a:t>，</a:t>
            </a:r>
            <a:r>
              <a:rPr lang="en-US" altLang="zh-CN" dirty="0"/>
              <a:t>5</a:t>
            </a:r>
            <a:endParaRPr lang="zh-CN" altLang="en-US" dirty="0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60096" y="2132856"/>
            <a:ext cx="369570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9642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拓扑排序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下列选项中，不是右图拓扑排序序列的是（）。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5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6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5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6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5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6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5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6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56040" y="2060848"/>
            <a:ext cx="5080000" cy="263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31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时间复杂度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下列程序的时间复杂度是（）</a:t>
            </a:r>
          </a:p>
          <a:p>
            <a:pPr marL="0" indent="0">
              <a:buNone/>
            </a:pPr>
            <a:r>
              <a:rPr lang="en-US" altLang="zh-CN" dirty="0"/>
              <a:t>    x = 0;</a:t>
            </a:r>
          </a:p>
          <a:p>
            <a:pPr marL="0" indent="0">
              <a:buNone/>
            </a:pPr>
            <a:r>
              <a:rPr lang="en-US" altLang="zh-CN" dirty="0"/>
              <a:t>    while(n&gt;=(x+1)*(x+1))</a:t>
            </a:r>
          </a:p>
          <a:p>
            <a:pPr marL="0" indent="0">
              <a:buNone/>
            </a:pPr>
            <a:r>
              <a:rPr lang="en-US" altLang="zh-CN" dirty="0"/>
              <a:t>      x = x+1;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altLang="zh-CN" dirty="0"/>
              <a:t>O(n)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altLang="zh-CN" dirty="0"/>
              <a:t>O(log n)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altLang="zh-CN" dirty="0"/>
              <a:t>O(n^2)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altLang="zh-CN" dirty="0"/>
              <a:t>O(n^1/2)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349836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拓扑排序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给定如下有向图，该图的拓扑排序序列个数是（）。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2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3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4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2564904"/>
            <a:ext cx="2592288" cy="368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752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关键路径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若使用</a:t>
            </a:r>
            <a:r>
              <a:rPr lang="en-US" altLang="zh-CN" dirty="0"/>
              <a:t>AOE</a:t>
            </a:r>
            <a:r>
              <a:rPr lang="zh-CN" altLang="en-US" dirty="0"/>
              <a:t>网估算工程进度，则下列叙述中正确的是（）。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关键路径是从源点到汇点边数最多的一条路径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关键路径是从源点到汇点路径长度最长的路径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增加任一关键活动的时间不会延长工程的工期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缩减任一关键活动的时间将会缩短工程的工期</a:t>
            </a:r>
          </a:p>
        </p:txBody>
      </p:sp>
    </p:spTree>
    <p:extLst>
      <p:ext uri="{BB962C8B-B14F-4D97-AF65-F5344CB8AC3E}">
        <p14:creationId xmlns:p14="http://schemas.microsoft.com/office/powerpoint/2010/main" val="11883028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关键路径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下列</a:t>
            </a:r>
            <a:r>
              <a:rPr lang="en-US" altLang="zh-CN" dirty="0"/>
              <a:t>AOE</a:t>
            </a:r>
            <a:r>
              <a:rPr lang="zh-CN" altLang="en-US" dirty="0"/>
              <a:t>网表示一项包含</a:t>
            </a:r>
            <a:r>
              <a:rPr lang="en-US" altLang="zh-CN" dirty="0"/>
              <a:t>8</a:t>
            </a:r>
            <a:r>
              <a:rPr lang="zh-CN" altLang="en-US" dirty="0"/>
              <a:t>个活动的工程。通过同时加快若干活动的进度可以缩短整个工程的工期。下列选项中，加快其进度就可以缩短工程工期的是（）。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c</a:t>
            </a:r>
            <a:r>
              <a:rPr lang="zh-CN" altLang="en-US" dirty="0"/>
              <a:t>和</a:t>
            </a:r>
            <a:r>
              <a:rPr lang="en-US" altLang="zh-CN" dirty="0"/>
              <a:t>e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d</a:t>
            </a:r>
            <a:r>
              <a:rPr lang="zh-CN" altLang="en-US" dirty="0"/>
              <a:t>和</a:t>
            </a:r>
            <a:r>
              <a:rPr lang="en-US" altLang="zh-CN" dirty="0"/>
              <a:t>c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f</a:t>
            </a:r>
            <a:r>
              <a:rPr lang="zh-CN" altLang="en-US" dirty="0"/>
              <a:t>和</a:t>
            </a:r>
            <a:r>
              <a:rPr lang="en-US" altLang="zh-CN" dirty="0"/>
              <a:t>d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f</a:t>
            </a:r>
            <a:r>
              <a:rPr lang="zh-CN" altLang="en-US" dirty="0"/>
              <a:t>和</a:t>
            </a:r>
            <a:r>
              <a:rPr lang="en-US" altLang="zh-CN" dirty="0"/>
              <a:t>h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00800" y="2742129"/>
            <a:ext cx="5080000" cy="244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3897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关键路径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右图所示</a:t>
            </a:r>
            <a:r>
              <a:rPr lang="en-US" altLang="zh-CN" dirty="0"/>
              <a:t>AOE</a:t>
            </a:r>
            <a:r>
              <a:rPr lang="zh-CN" altLang="en-US" dirty="0"/>
              <a:t>网表示一项包括</a:t>
            </a:r>
            <a:r>
              <a:rPr lang="en-US" altLang="zh-CN" dirty="0"/>
              <a:t>8</a:t>
            </a:r>
            <a:r>
              <a:rPr lang="zh-CN" altLang="en-US" dirty="0"/>
              <a:t>个活动的工程。活动</a:t>
            </a:r>
            <a:r>
              <a:rPr lang="en-US" altLang="zh-CN" dirty="0"/>
              <a:t>d</a:t>
            </a:r>
            <a:r>
              <a:rPr lang="zh-CN" altLang="en-US" dirty="0"/>
              <a:t>最早开始和最迟开始时间分别是（）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3</a:t>
            </a:r>
            <a:r>
              <a:rPr lang="zh-CN" altLang="en-US" dirty="0"/>
              <a:t>和</a:t>
            </a:r>
            <a:r>
              <a:rPr lang="en-US" altLang="zh-CN" dirty="0"/>
              <a:t>7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12</a:t>
            </a:r>
            <a:r>
              <a:rPr lang="zh-CN" altLang="en-US" dirty="0"/>
              <a:t>和</a:t>
            </a:r>
            <a:r>
              <a:rPr lang="en-US" altLang="zh-CN" dirty="0"/>
              <a:t>12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12</a:t>
            </a:r>
            <a:r>
              <a:rPr lang="zh-CN" altLang="en-US" dirty="0"/>
              <a:t>和</a:t>
            </a:r>
            <a:r>
              <a:rPr lang="en-US" altLang="zh-CN" dirty="0"/>
              <a:t>14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15</a:t>
            </a:r>
            <a:r>
              <a:rPr lang="zh-CN" altLang="en-US" dirty="0"/>
              <a:t>和</a:t>
            </a:r>
            <a:r>
              <a:rPr lang="en-US" altLang="zh-CN" dirty="0"/>
              <a:t>15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00800" y="2959644"/>
            <a:ext cx="5080000" cy="200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7026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关键路径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下图是个有</a:t>
            </a:r>
            <a:r>
              <a:rPr lang="en-US" altLang="zh-CN" dirty="0"/>
              <a:t>10</a:t>
            </a:r>
            <a:r>
              <a:rPr lang="zh-CN" altLang="en-US" dirty="0"/>
              <a:t>个活动的</a:t>
            </a:r>
            <a:r>
              <a:rPr lang="en-US" altLang="zh-CN" dirty="0"/>
              <a:t>AOE</a:t>
            </a:r>
            <a:r>
              <a:rPr lang="zh-CN" altLang="en-US" dirty="0"/>
              <a:t>网，时间余量最大的活动是（）。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c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g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h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 err="1"/>
              <a:t>i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80" y="3284984"/>
            <a:ext cx="5289822" cy="224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1637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不等概率查找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17600" y="1905000"/>
            <a:ext cx="10667032" cy="4114800"/>
          </a:xfrm>
        </p:spPr>
        <p:txBody>
          <a:bodyPr/>
          <a:lstStyle/>
          <a:p>
            <a:r>
              <a:rPr lang="zh-CN" altLang="en-US" dirty="0"/>
              <a:t>设包含</a:t>
            </a:r>
            <a:r>
              <a:rPr lang="en-US" altLang="zh-CN" dirty="0"/>
              <a:t>4</a:t>
            </a:r>
            <a:r>
              <a:rPr lang="zh-CN" altLang="en-US" dirty="0"/>
              <a:t>个数据元素的集合</a:t>
            </a:r>
            <a:r>
              <a:rPr lang="en-US" altLang="zh-CN" dirty="0"/>
              <a:t>S={ "do"</a:t>
            </a:r>
            <a:r>
              <a:rPr lang="zh-CN" altLang="en-US" dirty="0"/>
              <a:t>，</a:t>
            </a:r>
            <a:r>
              <a:rPr lang="en-US" altLang="zh-CN" dirty="0"/>
              <a:t>"for"</a:t>
            </a:r>
            <a:r>
              <a:rPr lang="zh-CN" altLang="en-US" dirty="0"/>
              <a:t>，</a:t>
            </a:r>
            <a:r>
              <a:rPr lang="en-US" altLang="zh-CN" dirty="0"/>
              <a:t>" repeat"</a:t>
            </a:r>
            <a:r>
              <a:rPr lang="zh-CN" altLang="en-US" dirty="0"/>
              <a:t>，</a:t>
            </a:r>
            <a:r>
              <a:rPr lang="en-US" altLang="zh-CN" dirty="0"/>
              <a:t>"while"}</a:t>
            </a:r>
            <a:r>
              <a:rPr lang="zh-CN" altLang="en-US" dirty="0"/>
              <a:t>，各元素的查找概率依次为：</a:t>
            </a:r>
            <a:r>
              <a:rPr lang="en-US" altLang="zh-CN" dirty="0"/>
              <a:t>p1=0.35</a:t>
            </a:r>
            <a:r>
              <a:rPr lang="zh-CN" altLang="en-US" dirty="0"/>
              <a:t>，</a:t>
            </a:r>
            <a:r>
              <a:rPr lang="en-US" altLang="zh-CN" dirty="0"/>
              <a:t>p2 = 0.15</a:t>
            </a:r>
            <a:r>
              <a:rPr lang="zh-CN" altLang="en-US" dirty="0"/>
              <a:t>，</a:t>
            </a:r>
            <a:r>
              <a:rPr lang="en-US" altLang="zh-CN" dirty="0"/>
              <a:t>p3=0. 15</a:t>
            </a:r>
            <a:r>
              <a:rPr lang="zh-CN" altLang="en-US" dirty="0"/>
              <a:t>，</a:t>
            </a:r>
            <a:r>
              <a:rPr lang="en-US" altLang="zh-CN" dirty="0"/>
              <a:t>p4=0.35</a:t>
            </a:r>
            <a:r>
              <a:rPr lang="zh-CN" altLang="en-US" dirty="0"/>
              <a:t>。将</a:t>
            </a:r>
            <a:r>
              <a:rPr lang="en-US" altLang="zh-CN" dirty="0"/>
              <a:t>S</a:t>
            </a:r>
            <a:r>
              <a:rPr lang="zh-CN" altLang="en-US" dirty="0"/>
              <a:t>保存在一个长度为</a:t>
            </a:r>
            <a:r>
              <a:rPr lang="en-US" altLang="zh-CN" dirty="0"/>
              <a:t>4</a:t>
            </a:r>
            <a:r>
              <a:rPr lang="zh-CN" altLang="en-US" dirty="0"/>
              <a:t>的顺序表中，采用折半查找法，查找成功时的平均查找长度为</a:t>
            </a:r>
            <a:r>
              <a:rPr lang="en-US" altLang="zh-CN" dirty="0"/>
              <a:t>2.2</a:t>
            </a:r>
            <a:r>
              <a:rPr lang="zh-CN" altLang="en-US" dirty="0"/>
              <a:t>。请回答：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）若采用顺序存储结构保存</a:t>
            </a:r>
            <a:r>
              <a:rPr lang="en-US" altLang="zh-CN" dirty="0"/>
              <a:t>S</a:t>
            </a:r>
            <a:r>
              <a:rPr lang="zh-CN" altLang="en-US" dirty="0"/>
              <a:t>，且要求平均查找长度更短，则元素应如何排列？应使用何种查找方法？查找成功时的平均查找长度是多少？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）若采用链式存储结构保存</a:t>
            </a:r>
            <a:r>
              <a:rPr lang="en-US" altLang="zh-CN" dirty="0"/>
              <a:t>S</a:t>
            </a:r>
            <a:r>
              <a:rPr lang="zh-CN" altLang="en-US" dirty="0"/>
              <a:t>，且要求平均查找长度更短，则元素应如何排列？应使用何种查找方法？查找成功时的平均查找长度是多少？</a:t>
            </a:r>
          </a:p>
        </p:txBody>
      </p:sp>
    </p:spTree>
    <p:extLst>
      <p:ext uri="{BB962C8B-B14F-4D97-AF65-F5344CB8AC3E}">
        <p14:creationId xmlns:p14="http://schemas.microsoft.com/office/powerpoint/2010/main" val="184415732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折半查找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已知一个长度为</a:t>
            </a:r>
            <a:r>
              <a:rPr lang="en-US" altLang="zh-CN" dirty="0"/>
              <a:t>16</a:t>
            </a:r>
            <a:r>
              <a:rPr lang="zh-CN" altLang="en-US" dirty="0"/>
              <a:t>的顺序表</a:t>
            </a:r>
            <a:r>
              <a:rPr lang="en-US" altLang="zh-CN" dirty="0"/>
              <a:t>L</a:t>
            </a:r>
            <a:r>
              <a:rPr lang="zh-CN" altLang="en-US" dirty="0"/>
              <a:t>，其元素按关键字有序排列，若采用折半查找法查找一个</a:t>
            </a:r>
            <a:r>
              <a:rPr lang="en-US" altLang="zh-CN" dirty="0"/>
              <a:t>L</a:t>
            </a:r>
            <a:r>
              <a:rPr lang="zh-CN" altLang="en-US" dirty="0"/>
              <a:t>中不存在的元素，则关键字的比较次数最多是（）。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4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5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6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7</a:t>
            </a:r>
          </a:p>
          <a:p>
            <a:pPr marL="914400" lvl="1" indent="-457200">
              <a:buFont typeface="+mj-lt"/>
              <a:buAutoNum type="alphaU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282518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折半查找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下列选项中，不能构成折半查找中关键字比较序列的是（）。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500</a:t>
            </a:r>
            <a:r>
              <a:rPr lang="zh-CN" altLang="en-US" dirty="0"/>
              <a:t>，</a:t>
            </a:r>
            <a:r>
              <a:rPr lang="en-US" altLang="zh-CN" dirty="0"/>
              <a:t>200</a:t>
            </a:r>
            <a:r>
              <a:rPr lang="zh-CN" altLang="en-US" dirty="0"/>
              <a:t>，</a:t>
            </a:r>
            <a:r>
              <a:rPr lang="en-US" altLang="zh-CN" dirty="0"/>
              <a:t>415</a:t>
            </a:r>
            <a:r>
              <a:rPr lang="zh-CN" altLang="en-US" dirty="0"/>
              <a:t>，</a:t>
            </a:r>
            <a:r>
              <a:rPr lang="en-US" altLang="zh-CN" dirty="0"/>
              <a:t>180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500</a:t>
            </a:r>
            <a:r>
              <a:rPr lang="zh-CN" altLang="en-US" dirty="0"/>
              <a:t>，</a:t>
            </a:r>
            <a:r>
              <a:rPr lang="en-US" altLang="zh-CN" dirty="0"/>
              <a:t>450</a:t>
            </a:r>
            <a:r>
              <a:rPr lang="zh-CN" altLang="en-US" dirty="0"/>
              <a:t>，</a:t>
            </a:r>
            <a:r>
              <a:rPr lang="en-US" altLang="zh-CN" dirty="0"/>
              <a:t>200</a:t>
            </a:r>
            <a:r>
              <a:rPr lang="zh-CN" altLang="en-US" dirty="0"/>
              <a:t>，</a:t>
            </a:r>
            <a:r>
              <a:rPr lang="en-US" altLang="zh-CN" dirty="0"/>
              <a:t>180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180</a:t>
            </a:r>
            <a:r>
              <a:rPr lang="zh-CN" altLang="en-US" dirty="0"/>
              <a:t>，</a:t>
            </a:r>
            <a:r>
              <a:rPr lang="en-US" altLang="zh-CN" dirty="0"/>
              <a:t>500</a:t>
            </a:r>
            <a:r>
              <a:rPr lang="zh-CN" altLang="en-US" dirty="0"/>
              <a:t>，</a:t>
            </a:r>
            <a:r>
              <a:rPr lang="en-US" altLang="zh-CN" dirty="0"/>
              <a:t>200</a:t>
            </a:r>
            <a:r>
              <a:rPr lang="zh-CN" altLang="en-US" dirty="0"/>
              <a:t>，</a:t>
            </a:r>
            <a:r>
              <a:rPr lang="en-US" altLang="zh-CN" dirty="0"/>
              <a:t>450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180</a:t>
            </a:r>
            <a:r>
              <a:rPr lang="zh-CN" altLang="en-US" dirty="0"/>
              <a:t>，</a:t>
            </a:r>
            <a:r>
              <a:rPr lang="en-US" altLang="zh-CN" dirty="0"/>
              <a:t>200</a:t>
            </a:r>
            <a:r>
              <a:rPr lang="zh-CN" altLang="en-US" dirty="0"/>
              <a:t>，</a:t>
            </a:r>
            <a:r>
              <a:rPr lang="en-US" altLang="zh-CN" dirty="0"/>
              <a:t>500</a:t>
            </a:r>
            <a:r>
              <a:rPr lang="zh-CN" altLang="en-US" dirty="0"/>
              <a:t>，</a:t>
            </a:r>
            <a:r>
              <a:rPr lang="en-US" altLang="zh-CN" dirty="0"/>
              <a:t>450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49195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折半查找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dirty="0"/>
              <a:t>在有</a:t>
            </a:r>
            <a:r>
              <a:rPr lang="en-US" altLang="zh-CN" sz="2400" dirty="0"/>
              <a:t>n</a:t>
            </a:r>
            <a:r>
              <a:rPr lang="zh-CN" altLang="en-US" sz="2400" dirty="0"/>
              <a:t>（</a:t>
            </a:r>
            <a:r>
              <a:rPr lang="en-US" altLang="zh-CN" sz="2400" dirty="0"/>
              <a:t>n&gt;1000</a:t>
            </a:r>
            <a:r>
              <a:rPr lang="zh-CN" altLang="en-US" sz="2400" dirty="0"/>
              <a:t>）个元素的升序数组</a:t>
            </a:r>
            <a:r>
              <a:rPr lang="en-US" altLang="zh-CN" sz="2400" dirty="0"/>
              <a:t>A</a:t>
            </a:r>
            <a:r>
              <a:rPr lang="zh-CN" altLang="en-US" sz="2400" dirty="0"/>
              <a:t>中查找关键字</a:t>
            </a:r>
            <a:r>
              <a:rPr lang="en-US" altLang="zh-CN" sz="2400" dirty="0"/>
              <a:t>x</a:t>
            </a:r>
            <a:r>
              <a:rPr lang="zh-CN" altLang="en-US" sz="2400" dirty="0"/>
              <a:t>，查找算法的伪代码如右。本算法与折半查找相比，有可能具有更少比较次数的情形是（）。</a:t>
            </a:r>
            <a:endParaRPr lang="en-US" altLang="zh-CN" sz="2400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sz="2000" dirty="0"/>
              <a:t>当</a:t>
            </a:r>
            <a:r>
              <a:rPr lang="en-US" altLang="zh-CN" sz="2000" dirty="0"/>
              <a:t>x</a:t>
            </a:r>
            <a:r>
              <a:rPr lang="zh-CN" altLang="en-US" sz="2000" dirty="0"/>
              <a:t>不在数组中</a:t>
            </a:r>
            <a:endParaRPr lang="en-US" altLang="zh-CN" sz="2000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sz="2000" dirty="0"/>
              <a:t>当</a:t>
            </a:r>
            <a:r>
              <a:rPr lang="en-US" altLang="zh-CN" sz="2000" dirty="0"/>
              <a:t>x</a:t>
            </a:r>
            <a:r>
              <a:rPr lang="zh-CN" altLang="en-US" sz="2000" dirty="0"/>
              <a:t>接近数组开头处</a:t>
            </a:r>
            <a:endParaRPr lang="en-US" altLang="zh-CN" sz="2000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sz="2000" dirty="0"/>
              <a:t>当</a:t>
            </a:r>
            <a:r>
              <a:rPr lang="en-US" altLang="zh-CN" sz="2000" dirty="0"/>
              <a:t>x</a:t>
            </a:r>
            <a:r>
              <a:rPr lang="zh-CN" altLang="en-US" sz="2000" dirty="0"/>
              <a:t>接近数组结尾处</a:t>
            </a:r>
            <a:endParaRPr lang="en-US" altLang="zh-CN" sz="2000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sz="2000" dirty="0"/>
              <a:t>当</a:t>
            </a:r>
            <a:r>
              <a:rPr lang="en-US" altLang="zh-CN" sz="2000" dirty="0"/>
              <a:t>x</a:t>
            </a:r>
            <a:r>
              <a:rPr lang="zh-CN" altLang="en-US" sz="2000" dirty="0"/>
              <a:t>接近数组中间位置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00800" y="3111301"/>
            <a:ext cx="5080000" cy="170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8034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折半查找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对含</a:t>
            </a:r>
            <a:r>
              <a:rPr lang="en-US" altLang="zh-CN" dirty="0"/>
              <a:t>600</a:t>
            </a:r>
            <a:r>
              <a:rPr lang="zh-CN" altLang="en-US" dirty="0"/>
              <a:t>个元素的有序顺序表进行折半查找，关键字间的比较次数最多是（）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9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10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30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300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5247780"/>
      </p:ext>
    </p:extLst>
  </p:cSld>
  <p:clrMapOvr>
    <a:masterClrMapping/>
  </p:clrMapOvr>
</p:sld>
</file>

<file path=ppt/theme/theme1.xml><?xml version="1.0" encoding="utf-8"?>
<a:theme xmlns:a="http://schemas.openxmlformats.org/drawingml/2006/main" name="Blueprint">
  <a:themeElements>
    <a:clrScheme name="Blueprint 2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53A77"/>
      </a:accent4>
      <a:accent5>
        <a:srgbClr val="F4E9C1"/>
      </a:accent5>
      <a:accent6>
        <a:srgbClr val="A1A1A1"/>
      </a:accent6>
      <a:hlink>
        <a:srgbClr val="6F89F7"/>
      </a:hlink>
      <a:folHlink>
        <a:srgbClr val="CFDBFD"/>
      </a:folHlink>
    </a:clrScheme>
    <a:fontScheme name="Blueprint">
      <a:majorFont>
        <a:latin typeface="Arial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Bluepri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49835</TotalTime>
  <Words>12209</Words>
  <Application>Microsoft Office PowerPoint</Application>
  <PresentationFormat>宽屏</PresentationFormat>
  <Paragraphs>1517</Paragraphs>
  <Slides>207</Slides>
  <Notes>169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207</vt:i4>
      </vt:variant>
    </vt:vector>
  </HeadingPairs>
  <TitlesOfParts>
    <vt:vector size="213" baseType="lpstr">
      <vt:lpstr>华文行楷</vt:lpstr>
      <vt:lpstr>Arial</vt:lpstr>
      <vt:lpstr>Tahoma</vt:lpstr>
      <vt:lpstr>Times New Roman</vt:lpstr>
      <vt:lpstr>Wingdings</vt:lpstr>
      <vt:lpstr>Blueprint</vt:lpstr>
      <vt:lpstr>Data Structure</vt:lpstr>
      <vt:lpstr>DS概览</vt:lpstr>
      <vt:lpstr>重点难点</vt:lpstr>
      <vt:lpstr>重点难点</vt:lpstr>
      <vt:lpstr>重点难点</vt:lpstr>
      <vt:lpstr>真题复习</vt:lpstr>
      <vt:lpstr>时间复杂度</vt:lpstr>
      <vt:lpstr>时间复杂度</vt:lpstr>
      <vt:lpstr>时间复杂度</vt:lpstr>
      <vt:lpstr>链表与时间复杂度</vt:lpstr>
      <vt:lpstr>链表与时间复杂度</vt:lpstr>
      <vt:lpstr>链表与时间复杂度</vt:lpstr>
      <vt:lpstr>双向链表</vt:lpstr>
      <vt:lpstr>栈</vt:lpstr>
      <vt:lpstr>栈</vt:lpstr>
      <vt:lpstr>栈</vt:lpstr>
      <vt:lpstr>栈</vt:lpstr>
      <vt:lpstr>栈</vt:lpstr>
      <vt:lpstr>栈的应用</vt:lpstr>
      <vt:lpstr>栈的应用</vt:lpstr>
      <vt:lpstr>队列</vt:lpstr>
      <vt:lpstr>队列</vt:lpstr>
      <vt:lpstr>矩阵的压缩存储</vt:lpstr>
      <vt:lpstr>矩阵的压缩存储</vt:lpstr>
      <vt:lpstr>矩阵的压缩存储</vt:lpstr>
      <vt:lpstr>矩阵的压缩存储</vt:lpstr>
      <vt:lpstr>KMP算法</vt:lpstr>
      <vt:lpstr>KMP算法</vt:lpstr>
      <vt:lpstr>树</vt:lpstr>
      <vt:lpstr>树</vt:lpstr>
      <vt:lpstr>二叉树</vt:lpstr>
      <vt:lpstr>二叉树</vt:lpstr>
      <vt:lpstr>二叉树</vt:lpstr>
      <vt:lpstr>二叉树</vt:lpstr>
      <vt:lpstr>二叉树的遍历</vt:lpstr>
      <vt:lpstr>二叉树的遍历</vt:lpstr>
      <vt:lpstr>二叉树的遍历</vt:lpstr>
      <vt:lpstr>二叉树的遍历</vt:lpstr>
      <vt:lpstr>线索二叉树</vt:lpstr>
      <vt:lpstr>线索二叉树</vt:lpstr>
      <vt:lpstr>线索二叉树</vt:lpstr>
      <vt:lpstr>森林</vt:lpstr>
      <vt:lpstr>树和二叉树</vt:lpstr>
      <vt:lpstr>树与二叉树</vt:lpstr>
      <vt:lpstr>森林和二叉树</vt:lpstr>
      <vt:lpstr>森林和二叉树</vt:lpstr>
      <vt:lpstr>森林和二叉树</vt:lpstr>
      <vt:lpstr>哈夫曼树</vt:lpstr>
      <vt:lpstr>哈夫曼树</vt:lpstr>
      <vt:lpstr>哈夫曼树（变型）</vt:lpstr>
      <vt:lpstr>哈夫曼树</vt:lpstr>
      <vt:lpstr>哈夫曼树</vt:lpstr>
      <vt:lpstr>哈夫曼树</vt:lpstr>
      <vt:lpstr>哈夫曼树</vt:lpstr>
      <vt:lpstr>哈夫曼树</vt:lpstr>
      <vt:lpstr>哈夫曼树</vt:lpstr>
      <vt:lpstr>哈夫曼树</vt:lpstr>
      <vt:lpstr>哈夫曼树</vt:lpstr>
      <vt:lpstr>并查集</vt:lpstr>
      <vt:lpstr>并查集</vt:lpstr>
      <vt:lpstr>并查集</vt:lpstr>
      <vt:lpstr>并查集</vt:lpstr>
      <vt:lpstr>图</vt:lpstr>
      <vt:lpstr>图</vt:lpstr>
      <vt:lpstr>图</vt:lpstr>
      <vt:lpstr>图</vt:lpstr>
      <vt:lpstr>图</vt:lpstr>
      <vt:lpstr>图</vt:lpstr>
      <vt:lpstr>图的遍历</vt:lpstr>
      <vt:lpstr>图的遍历</vt:lpstr>
      <vt:lpstr>图的遍历</vt:lpstr>
      <vt:lpstr>最小生成树</vt:lpstr>
      <vt:lpstr>最小生成树</vt:lpstr>
      <vt:lpstr>最小生成树</vt:lpstr>
      <vt:lpstr>最短路径</vt:lpstr>
      <vt:lpstr>最短路径</vt:lpstr>
      <vt:lpstr>最短路径</vt:lpstr>
      <vt:lpstr>最短路径</vt:lpstr>
      <vt:lpstr>最短路径</vt:lpstr>
      <vt:lpstr>最短路径</vt:lpstr>
      <vt:lpstr>有向无环图</vt:lpstr>
      <vt:lpstr>有向无环图</vt:lpstr>
      <vt:lpstr>拓扑排序</vt:lpstr>
      <vt:lpstr>拓扑排序</vt:lpstr>
      <vt:lpstr>拓扑排序</vt:lpstr>
      <vt:lpstr>拓扑排序</vt:lpstr>
      <vt:lpstr>拓扑排序</vt:lpstr>
      <vt:lpstr>拓扑排序</vt:lpstr>
      <vt:lpstr>拓扑排序</vt:lpstr>
      <vt:lpstr>拓扑排序</vt:lpstr>
      <vt:lpstr>关键路径</vt:lpstr>
      <vt:lpstr>关键路径</vt:lpstr>
      <vt:lpstr>关键路径</vt:lpstr>
      <vt:lpstr>关键路径</vt:lpstr>
      <vt:lpstr>不等概率查找</vt:lpstr>
      <vt:lpstr>折半查找</vt:lpstr>
      <vt:lpstr>折半查找</vt:lpstr>
      <vt:lpstr>折半查找</vt:lpstr>
      <vt:lpstr>折半查找</vt:lpstr>
      <vt:lpstr>折半查找</vt:lpstr>
      <vt:lpstr>BST树</vt:lpstr>
      <vt:lpstr>BST树</vt:lpstr>
      <vt:lpstr>BST树</vt:lpstr>
      <vt:lpstr>AVL树</vt:lpstr>
      <vt:lpstr>AVL树</vt:lpstr>
      <vt:lpstr>AVL树</vt:lpstr>
      <vt:lpstr>AVL树</vt:lpstr>
      <vt:lpstr>AVL树</vt:lpstr>
      <vt:lpstr>AVL树</vt:lpstr>
      <vt:lpstr>红黑树</vt:lpstr>
      <vt:lpstr>红黑树</vt:lpstr>
      <vt:lpstr>红黑树</vt:lpstr>
      <vt:lpstr>红黑树</vt:lpstr>
      <vt:lpstr>红黑树</vt:lpstr>
      <vt:lpstr>B树</vt:lpstr>
      <vt:lpstr>B树</vt:lpstr>
      <vt:lpstr>B树</vt:lpstr>
      <vt:lpstr>B树</vt:lpstr>
      <vt:lpstr>B树</vt:lpstr>
      <vt:lpstr>B树</vt:lpstr>
      <vt:lpstr>B树</vt:lpstr>
      <vt:lpstr>B树</vt:lpstr>
      <vt:lpstr>B树</vt:lpstr>
      <vt:lpstr>B树</vt:lpstr>
      <vt:lpstr>B树</vt:lpstr>
      <vt:lpstr>Hash</vt:lpstr>
      <vt:lpstr>Hash</vt:lpstr>
      <vt:lpstr>Hash</vt:lpstr>
      <vt:lpstr>Hash</vt:lpstr>
      <vt:lpstr>Hash</vt:lpstr>
      <vt:lpstr>Hash</vt:lpstr>
      <vt:lpstr>插入排序</vt:lpstr>
      <vt:lpstr>插入排序</vt:lpstr>
      <vt:lpstr>希尔排序</vt:lpstr>
      <vt:lpstr>希尔排序</vt:lpstr>
      <vt:lpstr>希尔排序</vt:lpstr>
      <vt:lpstr>快速排序</vt:lpstr>
      <vt:lpstr>快速排序</vt:lpstr>
      <vt:lpstr>快速排序</vt:lpstr>
      <vt:lpstr>快速排序</vt:lpstr>
      <vt:lpstr>快速排序</vt:lpstr>
      <vt:lpstr>快速排序</vt:lpstr>
      <vt:lpstr>快速排序</vt:lpstr>
      <vt:lpstr>选择排序</vt:lpstr>
      <vt:lpstr>堆排序</vt:lpstr>
      <vt:lpstr>堆排序</vt:lpstr>
      <vt:lpstr>堆排序</vt:lpstr>
      <vt:lpstr>堆排序</vt:lpstr>
      <vt:lpstr>堆排序</vt:lpstr>
      <vt:lpstr>堆排序</vt:lpstr>
      <vt:lpstr>堆排序</vt:lpstr>
      <vt:lpstr>归并排序</vt:lpstr>
      <vt:lpstr>归并排序</vt:lpstr>
      <vt:lpstr>归并排序</vt:lpstr>
      <vt:lpstr>归并排序</vt:lpstr>
      <vt:lpstr>基数排序</vt:lpstr>
      <vt:lpstr>基数排序</vt:lpstr>
      <vt:lpstr>排序综合</vt:lpstr>
      <vt:lpstr>排序综合</vt:lpstr>
      <vt:lpstr>排序综合</vt:lpstr>
      <vt:lpstr>排序综合</vt:lpstr>
      <vt:lpstr>排序综合</vt:lpstr>
      <vt:lpstr>排序综合</vt:lpstr>
      <vt:lpstr>排序综合</vt:lpstr>
      <vt:lpstr>排序综合</vt:lpstr>
      <vt:lpstr>排序综合</vt:lpstr>
      <vt:lpstr>排序综合</vt:lpstr>
      <vt:lpstr>代码复习</vt:lpstr>
      <vt:lpstr>代码复习</vt:lpstr>
      <vt:lpstr>数组的转置</vt:lpstr>
      <vt:lpstr>数组的对齐</vt:lpstr>
      <vt:lpstr>标识数组</vt:lpstr>
      <vt:lpstr>暴力法</vt:lpstr>
      <vt:lpstr>单链表的运算</vt:lpstr>
      <vt:lpstr>单链表的创建 — 尾插法</vt:lpstr>
      <vt:lpstr>单链表的创建 — 尾插法</vt:lpstr>
      <vt:lpstr>单链表的创建 — 尾插法</vt:lpstr>
      <vt:lpstr>单链表的创建 — 尾插法</vt:lpstr>
      <vt:lpstr>单链表的创建 — 头插法</vt:lpstr>
      <vt:lpstr>单链表的创建 — 头插法</vt:lpstr>
      <vt:lpstr>插入指定节点前</vt:lpstr>
      <vt:lpstr>插入指定节点前</vt:lpstr>
      <vt:lpstr>指定节点删除</vt:lpstr>
      <vt:lpstr>指定节点删除</vt:lpstr>
      <vt:lpstr>指定节点删除</vt:lpstr>
      <vt:lpstr>单链表逆序</vt:lpstr>
      <vt:lpstr>伴随指针的思路</vt:lpstr>
      <vt:lpstr>栈实现队列</vt:lpstr>
      <vt:lpstr>栈实现队列</vt:lpstr>
      <vt:lpstr>队列实现栈</vt:lpstr>
      <vt:lpstr>数制转换</vt:lpstr>
      <vt:lpstr>二叉树层次序遍历的实现</vt:lpstr>
      <vt:lpstr>树的层次序遍历</vt:lpstr>
      <vt:lpstr>哈夫曼树</vt:lpstr>
      <vt:lpstr>图的广度优先遍历代码实现</vt:lpstr>
      <vt:lpstr>图的广度优先遍历代码实现</vt:lpstr>
      <vt:lpstr>折半查找的实现</vt:lpstr>
      <vt:lpstr>插入排序实现</vt:lpstr>
      <vt:lpstr>冒泡排序实现</vt:lpstr>
      <vt:lpstr>快速排序</vt:lpstr>
      <vt:lpstr>快速排序的实现</vt:lpstr>
      <vt:lpstr>快速排序</vt:lpstr>
      <vt:lpstr>快速排序</vt:lpstr>
      <vt:lpstr>直接选择排序实现</vt:lpstr>
      <vt:lpstr>堆调整算法</vt:lpstr>
      <vt:lpstr>归并排序</vt:lpstr>
      <vt:lpstr>Q &amp; A</vt:lpstr>
    </vt:vector>
  </TitlesOfParts>
  <Company>113-501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Web Application</dc:title>
  <dc:creator>robin</dc:creator>
  <cp:lastModifiedBy>东来 朱</cp:lastModifiedBy>
  <cp:revision>1765</cp:revision>
  <dcterms:created xsi:type="dcterms:W3CDTF">2002-06-03T10:03:09Z</dcterms:created>
  <dcterms:modified xsi:type="dcterms:W3CDTF">2025-12-21T16:59:23Z</dcterms:modified>
</cp:coreProperties>
</file>